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13363" y="961992"/>
            <a:ext cx="182693" cy="16192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1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47927" y="826259"/>
            <a:ext cx="5876544" cy="353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3436619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901700" y="900176"/>
            <a:ext cx="5720715" cy="8813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6-13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Spherical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Coordinates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introduce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can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getting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 to.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 easiest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523" y="5066700"/>
            <a:ext cx="5970905" cy="36106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consist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quantities.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220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1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  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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0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50">
              <a:latin typeface="Calibri"/>
              <a:cs typeface="Calibri"/>
            </a:endParaRPr>
          </a:p>
          <a:p>
            <a:pPr marL="12700" marR="358140">
              <a:lnSpc>
                <a:spcPct val="105500"/>
              </a:lnSpc>
            </a:pPr>
            <a:r>
              <a:rPr dirty="0" sz="1100">
                <a:latin typeface="Calibri"/>
                <a:cs typeface="Calibri"/>
              </a:rPr>
              <a:t>Next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0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polar/cylindrical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positive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-axis 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above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>
                <a:latin typeface="Calibri"/>
                <a:cs typeface="Calibri"/>
              </a:rPr>
              <a:t>(which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polar/cylindrical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coordinates).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restrictions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2799"/>
              </a:lnSpc>
              <a:spcBef>
                <a:spcPts val="1220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90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angle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9690">
              <a:lnSpc>
                <a:spcPct val="110700"/>
              </a:lnSpc>
            </a:pPr>
            <a:r>
              <a:rPr dirty="0" sz="1100" spc="-5">
                <a:latin typeface="Calibri"/>
                <a:cs typeface="Calibri"/>
              </a:rPr>
              <a:t>In summary,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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distance from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origin to the point,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-1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angle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10">
                <a:latin typeface="Calibri"/>
                <a:cs typeface="Calibri"/>
              </a:rPr>
              <a:t>need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rotate down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positive </a:t>
            </a:r>
            <a:r>
              <a:rPr dirty="0" sz="1100" spc="-5" i="1">
                <a:latin typeface="Calibri"/>
                <a:cs typeface="Calibri"/>
              </a:rPr>
              <a:t>z-</a:t>
            </a:r>
            <a:r>
              <a:rPr dirty="0" sz="1100" spc="-5">
                <a:latin typeface="Calibri"/>
                <a:cs typeface="Calibri"/>
              </a:rPr>
              <a:t>axis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and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23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rotate around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get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 marR="15938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ask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cylindrical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are.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So,</a:t>
            </a:r>
            <a:r>
              <a:rPr dirty="0" baseline="5050" sz="1650" spc="-7">
                <a:latin typeface="Calibri"/>
                <a:cs typeface="Calibri"/>
              </a:rPr>
              <a:t> 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know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60">
                <a:latin typeface="Times New Roman"/>
                <a:cs typeface="Times New Roman"/>
              </a:rPr>
              <a:t> </a:t>
            </a:r>
            <a:r>
              <a:rPr dirty="0" baseline="4444" sz="1875" spc="37">
                <a:latin typeface="Symbol"/>
                <a:cs typeface="Symbol"/>
              </a:rPr>
              <a:t></a:t>
            </a:r>
            <a:r>
              <a:rPr dirty="0" baseline="4629" sz="1800" spc="37">
                <a:latin typeface="Times New Roman"/>
                <a:cs typeface="Times New Roman"/>
              </a:rPr>
              <a:t>,</a:t>
            </a:r>
            <a:r>
              <a:rPr dirty="0" baseline="4444" sz="1875" spc="37">
                <a:latin typeface="Symbol"/>
                <a:cs typeface="Symbol"/>
              </a:rPr>
              <a:t></a:t>
            </a:r>
            <a:r>
              <a:rPr dirty="0" baseline="4444" sz="1875" spc="-254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444" sz="1875" spc="22">
                <a:latin typeface="Symbol"/>
                <a:cs typeface="Symbol"/>
              </a:rPr>
              <a:t></a:t>
            </a:r>
            <a:r>
              <a:rPr dirty="0" baseline="4444" sz="1875" spc="-217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8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want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endParaRPr baseline="5050" sz="1650">
              <a:latin typeface="Calibri"/>
              <a:cs typeface="Calibri"/>
            </a:endParaRPr>
          </a:p>
          <a:p>
            <a:pPr marL="31750">
              <a:lnSpc>
                <a:spcPct val="100000"/>
              </a:lnSpc>
              <a:spcBef>
                <a:spcPts val="204"/>
              </a:spcBef>
            </a:pPr>
            <a:r>
              <a:rPr dirty="0" sz="160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444" sz="1875">
                <a:latin typeface="Symbol"/>
                <a:cs typeface="Symbol"/>
              </a:rPr>
              <a:t></a:t>
            </a:r>
            <a:r>
              <a:rPr dirty="0" baseline="4444" sz="1875" spc="-25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6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course,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really</a:t>
            </a:r>
            <a:r>
              <a:rPr dirty="0" baseline="5050" sz="1650">
                <a:latin typeface="Calibri"/>
                <a:cs typeface="Calibri"/>
              </a:rPr>
              <a:t> only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need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r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z </a:t>
            </a:r>
            <a:r>
              <a:rPr dirty="0" baseline="5050" sz="1650" spc="-7">
                <a:latin typeface="Calibri"/>
                <a:cs typeface="Calibri"/>
              </a:rPr>
              <a:t>since</a:t>
            </a:r>
            <a:r>
              <a:rPr dirty="0" baseline="5050" sz="1650" spc="89">
                <a:latin typeface="Calibri"/>
                <a:cs typeface="Calibri"/>
              </a:rPr>
              <a:t> </a:t>
            </a:r>
            <a:r>
              <a:rPr dirty="0" baseline="4444" sz="1875" spc="-67">
                <a:latin typeface="Symbol"/>
                <a:cs typeface="Symbol"/>
              </a:rPr>
              <a:t></a:t>
            </a:r>
            <a:r>
              <a:rPr dirty="0" baseline="4444" sz="1875" spc="352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same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both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systems.</a:t>
            </a:r>
            <a:endParaRPr baseline="5050" sz="165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86024" y="2080077"/>
            <a:ext cx="2914638" cy="27431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248246"/>
            <a:ext cx="2107565" cy="39116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have,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99104" y="1812019"/>
            <a:ext cx="408940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31574" y="1812019"/>
            <a:ext cx="411480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68697" y="1812019"/>
            <a:ext cx="403860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7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767" y="2212291"/>
            <a:ext cx="1391285" cy="3829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315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495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determine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878358" y="2848536"/>
            <a:ext cx="1391920" cy="258445"/>
            <a:chOff x="2878358" y="2848536"/>
            <a:chExt cx="1391920" cy="258445"/>
          </a:xfrm>
        </p:grpSpPr>
        <p:sp>
          <p:nvSpPr>
            <p:cNvPr id="8" name="object 8"/>
            <p:cNvSpPr/>
            <p:nvPr/>
          </p:nvSpPr>
          <p:spPr>
            <a:xfrm>
              <a:off x="2879947" y="3010414"/>
              <a:ext cx="15240" cy="13335"/>
            </a:xfrm>
            <a:custGeom>
              <a:avLst/>
              <a:gdLst/>
              <a:ahLst/>
              <a:cxnLst/>
              <a:rect l="l" t="t" r="r" b="b"/>
              <a:pathLst>
                <a:path w="15239" h="13335">
                  <a:moveTo>
                    <a:pt x="0" y="12822"/>
                  </a:moveTo>
                  <a:lnTo>
                    <a:pt x="150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2895042" y="3010414"/>
              <a:ext cx="37465" cy="96520"/>
            </a:xfrm>
            <a:custGeom>
              <a:avLst/>
              <a:gdLst/>
              <a:ahLst/>
              <a:cxnLst/>
              <a:rect l="l" t="t" r="r" b="b"/>
              <a:pathLst>
                <a:path w="37464" h="96519">
                  <a:moveTo>
                    <a:pt x="0" y="0"/>
                  </a:moveTo>
                  <a:lnTo>
                    <a:pt x="36942" y="961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2931984" y="2852142"/>
              <a:ext cx="40640" cy="254635"/>
            </a:xfrm>
            <a:custGeom>
              <a:avLst/>
              <a:gdLst/>
              <a:ahLst/>
              <a:cxnLst/>
              <a:rect l="l" t="t" r="r" b="b"/>
              <a:pathLst>
                <a:path w="40639" h="254635">
                  <a:moveTo>
                    <a:pt x="0" y="254438"/>
                  </a:moveTo>
                  <a:lnTo>
                    <a:pt x="4051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972502" y="2852142"/>
              <a:ext cx="1297940" cy="0"/>
            </a:xfrm>
            <a:custGeom>
              <a:avLst/>
              <a:gdLst/>
              <a:ahLst/>
              <a:cxnLst/>
              <a:rect l="l" t="t" r="r" b="b"/>
              <a:pathLst>
                <a:path w="1297939" h="0">
                  <a:moveTo>
                    <a:pt x="0" y="0"/>
                  </a:moveTo>
                  <a:lnTo>
                    <a:pt x="129735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878358" y="2848536"/>
              <a:ext cx="1391920" cy="258445"/>
            </a:xfrm>
            <a:custGeom>
              <a:avLst/>
              <a:gdLst/>
              <a:ahLst/>
              <a:cxnLst/>
              <a:rect l="l" t="t" r="r" b="b"/>
              <a:pathLst>
                <a:path w="1391920" h="258444">
                  <a:moveTo>
                    <a:pt x="57598" y="258044"/>
                  </a:moveTo>
                  <a:lnTo>
                    <a:pt x="50051" y="258044"/>
                  </a:lnTo>
                  <a:lnTo>
                    <a:pt x="12711" y="168690"/>
                  </a:lnTo>
                  <a:lnTo>
                    <a:pt x="3177" y="176704"/>
                  </a:lnTo>
                  <a:lnTo>
                    <a:pt x="0" y="173097"/>
                  </a:lnTo>
                  <a:lnTo>
                    <a:pt x="21053" y="155066"/>
                  </a:lnTo>
                  <a:lnTo>
                    <a:pt x="53626" y="235605"/>
                  </a:lnTo>
                  <a:lnTo>
                    <a:pt x="91363" y="0"/>
                  </a:lnTo>
                  <a:lnTo>
                    <a:pt x="1391503" y="0"/>
                  </a:lnTo>
                  <a:lnTo>
                    <a:pt x="1391503" y="7612"/>
                  </a:lnTo>
                  <a:lnTo>
                    <a:pt x="97321" y="7612"/>
                  </a:lnTo>
                  <a:lnTo>
                    <a:pt x="57598" y="2580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31931" y="2890608"/>
            <a:ext cx="253434" cy="165885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4515369" y="2875503"/>
            <a:ext cx="17843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54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36387" y="2839040"/>
            <a:ext cx="149606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112">
                <a:latin typeface="Times New Roman"/>
                <a:cs typeface="Times New Roman"/>
              </a:rPr>
              <a:t>7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 </a:t>
            </a:r>
            <a:r>
              <a:rPr dirty="0" baseline="63492" sz="1050" spc="-5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13018" y="2867320"/>
            <a:ext cx="240665" cy="22034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01700" y="3308065"/>
            <a:ext cx="1565275" cy="3829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315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495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-3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641106" y="3951104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53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9" name="object 19"/>
          <p:cNvGrpSpPr/>
          <p:nvPr/>
        </p:nvGrpSpPr>
        <p:grpSpPr>
          <a:xfrm>
            <a:off x="2919361" y="3947333"/>
            <a:ext cx="276860" cy="187325"/>
            <a:chOff x="2919361" y="3947333"/>
            <a:chExt cx="276860" cy="187325"/>
          </a:xfrm>
        </p:grpSpPr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31252" y="3970153"/>
              <a:ext cx="252887" cy="16430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2919361" y="3951104"/>
              <a:ext cx="276860" cy="0"/>
            </a:xfrm>
            <a:custGeom>
              <a:avLst/>
              <a:gdLst/>
              <a:ahLst/>
              <a:cxnLst/>
              <a:rect l="l" t="t" r="r" b="b"/>
              <a:pathLst>
                <a:path w="276860" h="0">
                  <a:moveTo>
                    <a:pt x="0" y="0"/>
                  </a:moveTo>
                  <a:lnTo>
                    <a:pt x="27666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" name="object 22"/>
          <p:cNvGrpSpPr/>
          <p:nvPr/>
        </p:nvGrpSpPr>
        <p:grpSpPr>
          <a:xfrm>
            <a:off x="4213524" y="3947333"/>
            <a:ext cx="276860" cy="187325"/>
            <a:chOff x="4213524" y="3947333"/>
            <a:chExt cx="276860" cy="187325"/>
          </a:xfrm>
        </p:grpSpPr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25416" y="3970153"/>
              <a:ext cx="252887" cy="164306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213524" y="3951104"/>
              <a:ext cx="276860" cy="0"/>
            </a:xfrm>
            <a:custGeom>
              <a:avLst/>
              <a:gdLst/>
              <a:ahLst/>
              <a:cxnLst/>
              <a:rect l="l" t="t" r="r" b="b"/>
              <a:pathLst>
                <a:path w="276860" h="0">
                  <a:moveTo>
                    <a:pt x="0" y="0"/>
                  </a:moveTo>
                  <a:lnTo>
                    <a:pt x="27666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/>
          <p:cNvSpPr txBox="1"/>
          <p:nvPr/>
        </p:nvSpPr>
        <p:spPr>
          <a:xfrm>
            <a:off x="4002630" y="3820128"/>
            <a:ext cx="11747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966509" y="3728053"/>
            <a:ext cx="1847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642671" y="3946840"/>
            <a:ext cx="54991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84175" algn="l"/>
              </a:tabLst>
            </a:pPr>
            <a:r>
              <a:rPr dirty="0" baseline="4444" sz="1875" spc="-44">
                <a:latin typeface="Symbol"/>
                <a:cs typeface="Symbol"/>
              </a:rPr>
              <a:t></a:t>
            </a:r>
            <a:r>
              <a:rPr dirty="0" baseline="4444" sz="1875" spc="-44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54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132111" y="3815872"/>
            <a:ext cx="78803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200" spc="5">
                <a:latin typeface="Times New Roman"/>
                <a:cs typeface="Times New Roman"/>
              </a:rPr>
              <a:t>cos</a:t>
            </a:r>
            <a:r>
              <a:rPr dirty="0" sz="1250" spc="5">
                <a:latin typeface="Symbol"/>
                <a:cs typeface="Symbol"/>
              </a:rPr>
              <a:t></a:t>
            </a:r>
            <a:r>
              <a:rPr dirty="0" sz="1250" spc="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220">
                <a:latin typeface="Times New Roman"/>
                <a:cs typeface="Times New Roman"/>
              </a:rPr>
              <a:t> </a:t>
            </a:r>
            <a:r>
              <a:rPr dirty="0" baseline="34722" sz="1800" spc="-7" i="1">
                <a:latin typeface="Times New Roman"/>
                <a:cs typeface="Times New Roman"/>
              </a:rPr>
              <a:t>z</a:t>
            </a:r>
            <a:r>
              <a:rPr dirty="0" baseline="34722" sz="1800" spc="30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119164" y="3731228"/>
            <a:ext cx="838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514708" y="3815873"/>
            <a:ext cx="1666239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  <a:tabLst>
                <a:tab pos="758190" algn="l"/>
              </a:tabLst>
            </a:pP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cos	</a:t>
            </a:r>
            <a:r>
              <a:rPr dirty="0" baseline="34722" sz="1800" spc="-7">
                <a:latin typeface="Symbol"/>
                <a:cs typeface="Symbol"/>
              </a:rPr>
              <a:t></a:t>
            </a:r>
            <a:r>
              <a:rPr dirty="0" baseline="34722" sz="1800" spc="-7">
                <a:latin typeface="Times New Roman"/>
                <a:cs typeface="Times New Roman"/>
              </a:rPr>
              <a:t>7</a:t>
            </a:r>
            <a:r>
              <a:rPr dirty="0" baseline="34722" sz="1800" spc="450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</a:t>
            </a:r>
            <a:r>
              <a:rPr dirty="0" baseline="34722" sz="18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2.8324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119163" y="3870928"/>
            <a:ext cx="838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283298" y="3955064"/>
            <a:ext cx="325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54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119163" y="3969353"/>
            <a:ext cx="4648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306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01700" y="4342861"/>
            <a:ext cx="2936875" cy="39370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 formula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507804" y="5120136"/>
            <a:ext cx="428625" cy="0"/>
          </a:xfrm>
          <a:custGeom>
            <a:avLst/>
            <a:gdLst/>
            <a:ahLst/>
            <a:cxnLst/>
            <a:rect l="l" t="t" r="r" b="b"/>
            <a:pathLst>
              <a:path w="428625" h="0">
                <a:moveTo>
                  <a:pt x="0" y="0"/>
                </a:moveTo>
                <a:lnTo>
                  <a:pt x="42820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6" name="object 36"/>
          <p:cNvGrpSpPr/>
          <p:nvPr/>
        </p:nvGrpSpPr>
        <p:grpSpPr>
          <a:xfrm>
            <a:off x="2097781" y="5116365"/>
            <a:ext cx="1031240" cy="187325"/>
            <a:chOff x="2097781" y="5116365"/>
            <a:chExt cx="1031240" cy="187325"/>
          </a:xfrm>
        </p:grpSpPr>
        <p:pic>
          <p:nvPicPr>
            <p:cNvPr id="37" name="object 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9676" y="5139186"/>
              <a:ext cx="252960" cy="164305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2097781" y="5120136"/>
              <a:ext cx="1031240" cy="0"/>
            </a:xfrm>
            <a:custGeom>
              <a:avLst/>
              <a:gdLst/>
              <a:ahLst/>
              <a:cxnLst/>
              <a:rect l="l" t="t" r="r" b="b"/>
              <a:pathLst>
                <a:path w="1031239" h="0">
                  <a:moveTo>
                    <a:pt x="0" y="0"/>
                  </a:moveTo>
                  <a:lnTo>
                    <a:pt x="103087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9" name="object 39"/>
          <p:cNvSpPr txBox="1"/>
          <p:nvPr/>
        </p:nvSpPr>
        <p:spPr>
          <a:xfrm>
            <a:off x="2192927" y="4897085"/>
            <a:ext cx="943610" cy="4559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78105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54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2.832</a:t>
            </a:r>
            <a:r>
              <a:rPr dirty="0" baseline="4629" sz="1800" spc="82">
                <a:latin typeface="Times New Roman"/>
                <a:cs typeface="Times New Roman"/>
              </a:rPr>
              <a:t>4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960816" y="4957016"/>
            <a:ext cx="64897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58547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453350" y="5096739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509381" y="4874351"/>
            <a:ext cx="422275" cy="448309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algn="ctr" marL="19685">
              <a:lnSpc>
                <a:spcPct val="100000"/>
              </a:lnSpc>
              <a:spcBef>
                <a:spcPts val="28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00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050280" y="4984870"/>
            <a:ext cx="43307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15">
                <a:latin typeface="Times New Roman"/>
                <a:cs typeface="Times New Roman"/>
              </a:rPr>
              <a:t>sin</a:t>
            </a:r>
            <a:r>
              <a:rPr dirty="0" sz="1250" spc="15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819604" y="4993099"/>
            <a:ext cx="4445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0.4636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844250" y="4989160"/>
            <a:ext cx="11747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156455" y="4984869"/>
            <a:ext cx="197675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849630" algn="l"/>
                <a:tab pos="1232535" algn="l"/>
                <a:tab pos="1879600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0.4472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 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Times New Roman"/>
                <a:cs typeface="Times New Roman"/>
              </a:rPr>
              <a:t>in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107128" y="4993099"/>
            <a:ext cx="7385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0.4472</a:t>
            </a:r>
            <a:r>
              <a:rPr dirty="0" sz="1200" spc="3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963809" y="4993097"/>
            <a:ext cx="109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850900" y="5523562"/>
            <a:ext cx="6012180" cy="1428750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 marL="63500" marR="55880">
              <a:lnSpc>
                <a:spcPct val="110900"/>
              </a:lnSpc>
              <a:spcBef>
                <a:spcPts val="7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fourth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 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 </a:t>
            </a:r>
            <a:r>
              <a:rPr dirty="0" sz="1100" spc="-5">
                <a:latin typeface="Calibri"/>
                <a:cs typeface="Calibri"/>
              </a:rPr>
              <a:t>angle 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250" spc="10">
                <a:latin typeface="Symbol"/>
                <a:cs typeface="Symbol"/>
              </a:rPr>
              <a:t></a:t>
            </a:r>
            <a:r>
              <a:rPr dirty="0" baseline="-23809" sz="1050" spc="15">
                <a:latin typeface="Times New Roman"/>
                <a:cs typeface="Times New Roman"/>
              </a:rPr>
              <a:t>2</a:t>
            </a:r>
            <a:r>
              <a:rPr dirty="0" baseline="-23809" sz="105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0.4636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3.6052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 system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our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45"/>
              </a:spcBef>
            </a:pP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>
                <a:latin typeface="Calibri"/>
                <a:cs typeface="Calibri"/>
              </a:rPr>
              <a:t> means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75">
                <a:latin typeface="Calibri"/>
                <a:cs typeface="Calibri"/>
              </a:rPr>
              <a:t> </a:t>
            </a:r>
            <a:r>
              <a:rPr dirty="0" sz="1250" spc="-5">
                <a:latin typeface="Symbol"/>
                <a:cs typeface="Symbol"/>
              </a:rPr>
              <a:t>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 spc="419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3052171" y="7225627"/>
            <a:ext cx="255904" cy="164465"/>
            <a:chOff x="3052171" y="7225627"/>
            <a:chExt cx="255904" cy="164465"/>
          </a:xfrm>
        </p:grpSpPr>
        <p:sp>
          <p:nvSpPr>
            <p:cNvPr id="51" name="object 51"/>
            <p:cNvSpPr/>
            <p:nvPr/>
          </p:nvSpPr>
          <p:spPr>
            <a:xfrm>
              <a:off x="3053372" y="7329211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90">
                  <a:moveTo>
                    <a:pt x="0" y="8731"/>
                  </a:moveTo>
                  <a:lnTo>
                    <a:pt x="156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3068987" y="7329211"/>
              <a:ext cx="37465" cy="60960"/>
            </a:xfrm>
            <a:custGeom>
              <a:avLst/>
              <a:gdLst/>
              <a:ahLst/>
              <a:cxnLst/>
              <a:rect l="l" t="t" r="r" b="b"/>
              <a:pathLst>
                <a:path w="37464" h="60959">
                  <a:moveTo>
                    <a:pt x="0" y="0"/>
                  </a:moveTo>
                  <a:lnTo>
                    <a:pt x="37235" y="6072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3106223" y="7229199"/>
              <a:ext cx="41275" cy="161290"/>
            </a:xfrm>
            <a:custGeom>
              <a:avLst/>
              <a:gdLst/>
              <a:ahLst/>
              <a:cxnLst/>
              <a:rect l="l" t="t" r="r" b="b"/>
              <a:pathLst>
                <a:path w="41275" h="161290">
                  <a:moveTo>
                    <a:pt x="0" y="160733"/>
                  </a:moveTo>
                  <a:lnTo>
                    <a:pt x="4083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3147062" y="7229199"/>
              <a:ext cx="160655" cy="0"/>
            </a:xfrm>
            <a:custGeom>
              <a:avLst/>
              <a:gdLst/>
              <a:ahLst/>
              <a:cxnLst/>
              <a:rect l="l" t="t" r="r" b="b"/>
              <a:pathLst>
                <a:path w="160654" h="0">
                  <a:moveTo>
                    <a:pt x="0" y="0"/>
                  </a:moveTo>
                  <a:lnTo>
                    <a:pt x="16055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3052171" y="7225627"/>
              <a:ext cx="255904" cy="164465"/>
            </a:xfrm>
            <a:custGeom>
              <a:avLst/>
              <a:gdLst/>
              <a:ahLst/>
              <a:cxnLst/>
              <a:rect l="l" t="t" r="r" b="b"/>
              <a:pathLst>
                <a:path w="255904" h="164465">
                  <a:moveTo>
                    <a:pt x="58055" y="164305"/>
                  </a:moveTo>
                  <a:lnTo>
                    <a:pt x="50447" y="164305"/>
                  </a:lnTo>
                  <a:lnTo>
                    <a:pt x="12811" y="108346"/>
                  </a:lnTo>
                  <a:lnTo>
                    <a:pt x="2401" y="114697"/>
                  </a:lnTo>
                  <a:lnTo>
                    <a:pt x="0" y="110331"/>
                  </a:lnTo>
                  <a:lnTo>
                    <a:pt x="21219" y="98822"/>
                  </a:lnTo>
                  <a:lnTo>
                    <a:pt x="54452" y="148430"/>
                  </a:lnTo>
                  <a:lnTo>
                    <a:pt x="92088" y="0"/>
                  </a:lnTo>
                  <a:lnTo>
                    <a:pt x="255446" y="0"/>
                  </a:lnTo>
                  <a:lnTo>
                    <a:pt x="255446" y="7540"/>
                  </a:lnTo>
                  <a:lnTo>
                    <a:pt x="97694" y="7540"/>
                  </a:lnTo>
                  <a:lnTo>
                    <a:pt x="58055" y="16430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6" name="object 56"/>
          <p:cNvSpPr txBox="1"/>
          <p:nvPr/>
        </p:nvSpPr>
        <p:spPr>
          <a:xfrm>
            <a:off x="2973811" y="7117681"/>
            <a:ext cx="76200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150" spc="-320">
                <a:latin typeface="Symbol"/>
                <a:cs typeface="Symbol"/>
              </a:rPr>
              <a:t></a:t>
            </a:r>
            <a:endParaRPr sz="2150">
              <a:latin typeface="Symbol"/>
              <a:cs typeface="Symbol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2959882" y="7178598"/>
            <a:ext cx="1391285" cy="318135"/>
            <a:chOff x="2959882" y="7178598"/>
            <a:chExt cx="1391285" cy="318135"/>
          </a:xfrm>
        </p:grpSpPr>
        <p:sp>
          <p:nvSpPr>
            <p:cNvPr id="58" name="object 58"/>
            <p:cNvSpPr/>
            <p:nvPr/>
          </p:nvSpPr>
          <p:spPr>
            <a:xfrm>
              <a:off x="2963685" y="7178796"/>
              <a:ext cx="0" cy="317500"/>
            </a:xfrm>
            <a:custGeom>
              <a:avLst/>
              <a:gdLst/>
              <a:ahLst/>
              <a:cxnLst/>
              <a:rect l="l" t="t" r="r" b="b"/>
              <a:pathLst>
                <a:path w="0" h="317500">
                  <a:moveTo>
                    <a:pt x="0" y="0"/>
                  </a:moveTo>
                  <a:lnTo>
                    <a:pt x="0" y="317498"/>
                  </a:lnTo>
                </a:path>
              </a:pathLst>
            </a:custGeom>
            <a:ln w="76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4347021" y="7178796"/>
              <a:ext cx="0" cy="317500"/>
            </a:xfrm>
            <a:custGeom>
              <a:avLst/>
              <a:gdLst/>
              <a:ahLst/>
              <a:cxnLst/>
              <a:rect l="l" t="t" r="r" b="b"/>
              <a:pathLst>
                <a:path w="0" h="317500">
                  <a:moveTo>
                    <a:pt x="0" y="0"/>
                  </a:moveTo>
                  <a:lnTo>
                    <a:pt x="0" y="317498"/>
                  </a:lnTo>
                </a:path>
              </a:pathLst>
            </a:custGeom>
            <a:ln w="76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2960082" y="7182368"/>
              <a:ext cx="1391285" cy="0"/>
            </a:xfrm>
            <a:custGeom>
              <a:avLst/>
              <a:gdLst/>
              <a:ahLst/>
              <a:cxnLst/>
              <a:rect l="l" t="t" r="r" b="b"/>
              <a:pathLst>
                <a:path w="1391285" h="0">
                  <a:moveTo>
                    <a:pt x="0" y="0"/>
                  </a:moveTo>
                  <a:lnTo>
                    <a:pt x="139094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2960082" y="7492326"/>
              <a:ext cx="1391285" cy="0"/>
            </a:xfrm>
            <a:custGeom>
              <a:avLst/>
              <a:gdLst/>
              <a:ahLst/>
              <a:cxnLst/>
              <a:rect l="l" t="t" r="r" b="b"/>
              <a:pathLst>
                <a:path w="1391285" h="0">
                  <a:moveTo>
                    <a:pt x="0" y="0"/>
                  </a:moveTo>
                  <a:lnTo>
                    <a:pt x="139094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2" name="object 62"/>
          <p:cNvSpPr txBox="1"/>
          <p:nvPr/>
        </p:nvSpPr>
        <p:spPr>
          <a:xfrm>
            <a:off x="3110969" y="7089900"/>
            <a:ext cx="1252220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5">
                <a:latin typeface="Times New Roman"/>
                <a:cs typeface="Times New Roman"/>
              </a:rPr>
              <a:t>5</a:t>
            </a:r>
            <a:r>
              <a:rPr dirty="0" sz="1200" spc="8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3.605</a:t>
            </a:r>
            <a:r>
              <a:rPr dirty="0" sz="1200" spc="-1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2.832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baseline="-5167" sz="3225" spc="-480">
                <a:latin typeface="Symbol"/>
                <a:cs typeface="Symbol"/>
              </a:rPr>
              <a:t></a:t>
            </a:r>
            <a:endParaRPr baseline="-5167" sz="3225">
              <a:latin typeface="Symbol"/>
              <a:cs typeface="Symbo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896111" y="772363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 txBox="1"/>
          <p:nvPr/>
        </p:nvSpPr>
        <p:spPr>
          <a:xfrm>
            <a:off x="901608" y="8075208"/>
            <a:ext cx="4772025" cy="103187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>
                <a:latin typeface="Calibri"/>
                <a:cs typeface="Calibri"/>
              </a:rPr>
              <a:t>3.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Convert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Cylindrical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2,</a:t>
            </a:r>
            <a:r>
              <a:rPr dirty="0" baseline="4629" sz="1800" spc="-24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0.345,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3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2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Spherical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coordinates.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60" y="1067661"/>
            <a:ext cx="3724910" cy="61785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578610">
              <a:lnSpc>
                <a:spcPct val="100000"/>
              </a:lnSpc>
              <a:spcBef>
                <a:spcPts val="90"/>
              </a:spcBef>
              <a:tabLst>
                <a:tab pos="2490470" algn="l"/>
              </a:tabLst>
            </a:pP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	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8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0.345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5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229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Spherical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03857" y="1076054"/>
            <a:ext cx="404495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1773" y="1854120"/>
            <a:ext cx="1604645" cy="3848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5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95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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163044" y="2490395"/>
            <a:ext cx="836930" cy="258445"/>
            <a:chOff x="3163044" y="2490395"/>
            <a:chExt cx="836930" cy="258445"/>
          </a:xfrm>
        </p:grpSpPr>
        <p:sp>
          <p:nvSpPr>
            <p:cNvPr id="6" name="object 6"/>
            <p:cNvSpPr/>
            <p:nvPr/>
          </p:nvSpPr>
          <p:spPr>
            <a:xfrm>
              <a:off x="3164635" y="2652274"/>
              <a:ext cx="15240" cy="13335"/>
            </a:xfrm>
            <a:custGeom>
              <a:avLst/>
              <a:gdLst/>
              <a:ahLst/>
              <a:cxnLst/>
              <a:rect l="l" t="t" r="r" b="b"/>
              <a:pathLst>
                <a:path w="15239" h="13335">
                  <a:moveTo>
                    <a:pt x="0" y="12822"/>
                  </a:moveTo>
                  <a:lnTo>
                    <a:pt x="1510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179741" y="2652274"/>
              <a:ext cx="37465" cy="96520"/>
            </a:xfrm>
            <a:custGeom>
              <a:avLst/>
              <a:gdLst/>
              <a:ahLst/>
              <a:cxnLst/>
              <a:rect l="l" t="t" r="r" b="b"/>
              <a:pathLst>
                <a:path w="37464" h="96519">
                  <a:moveTo>
                    <a:pt x="0" y="0"/>
                  </a:moveTo>
                  <a:lnTo>
                    <a:pt x="36969" y="961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216710" y="2494001"/>
              <a:ext cx="40640" cy="254635"/>
            </a:xfrm>
            <a:custGeom>
              <a:avLst/>
              <a:gdLst/>
              <a:ahLst/>
              <a:cxnLst/>
              <a:rect l="l" t="t" r="r" b="b"/>
              <a:pathLst>
                <a:path w="40639" h="254635">
                  <a:moveTo>
                    <a:pt x="0" y="254438"/>
                  </a:moveTo>
                  <a:lnTo>
                    <a:pt x="4054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257258" y="2494001"/>
              <a:ext cx="742315" cy="0"/>
            </a:xfrm>
            <a:custGeom>
              <a:avLst/>
              <a:gdLst/>
              <a:ahLst/>
              <a:cxnLst/>
              <a:rect l="l" t="t" r="r" b="b"/>
              <a:pathLst>
                <a:path w="742314" h="0">
                  <a:moveTo>
                    <a:pt x="0" y="0"/>
                  </a:moveTo>
                  <a:lnTo>
                    <a:pt x="74217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163044" y="2490395"/>
              <a:ext cx="836930" cy="258445"/>
            </a:xfrm>
            <a:custGeom>
              <a:avLst/>
              <a:gdLst/>
              <a:ahLst/>
              <a:cxnLst/>
              <a:rect l="l" t="t" r="r" b="b"/>
              <a:pathLst>
                <a:path w="836929" h="258444">
                  <a:moveTo>
                    <a:pt x="57641" y="258044"/>
                  </a:moveTo>
                  <a:lnTo>
                    <a:pt x="50088" y="258044"/>
                  </a:lnTo>
                  <a:lnTo>
                    <a:pt x="12721" y="168690"/>
                  </a:lnTo>
                  <a:lnTo>
                    <a:pt x="3180" y="176704"/>
                  </a:lnTo>
                  <a:lnTo>
                    <a:pt x="0" y="173098"/>
                  </a:lnTo>
                  <a:lnTo>
                    <a:pt x="21068" y="155067"/>
                  </a:lnTo>
                  <a:lnTo>
                    <a:pt x="53665" y="235605"/>
                  </a:lnTo>
                  <a:lnTo>
                    <a:pt x="91431" y="0"/>
                  </a:lnTo>
                  <a:lnTo>
                    <a:pt x="836393" y="0"/>
                  </a:lnTo>
                  <a:lnTo>
                    <a:pt x="836393" y="7613"/>
                  </a:lnTo>
                  <a:lnTo>
                    <a:pt x="97394" y="7613"/>
                  </a:lnTo>
                  <a:lnTo>
                    <a:pt x="57641" y="2580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61628" y="2532468"/>
            <a:ext cx="236925" cy="165885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233210" y="2517363"/>
            <a:ext cx="17843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221145" y="2480900"/>
            <a:ext cx="941069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 </a:t>
            </a:r>
            <a:r>
              <a:rPr dirty="0" baseline="63492" sz="1050" spc="-5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897520" y="2509166"/>
            <a:ext cx="240665" cy="22034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01700" y="2949925"/>
            <a:ext cx="1693545" cy="3848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80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659513" y="3592955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53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7" name="object 17"/>
          <p:cNvGrpSpPr/>
          <p:nvPr/>
        </p:nvGrpSpPr>
        <p:grpSpPr>
          <a:xfrm>
            <a:off x="2937765" y="3589185"/>
            <a:ext cx="260350" cy="187325"/>
            <a:chOff x="2937765" y="3589185"/>
            <a:chExt cx="260350" cy="187325"/>
          </a:xfrm>
        </p:grpSpPr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49656" y="3612005"/>
              <a:ext cx="236235" cy="16430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937765" y="3592955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1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4215261" y="3589185"/>
            <a:ext cx="260350" cy="187325"/>
            <a:chOff x="4215261" y="3589185"/>
            <a:chExt cx="260350" cy="187325"/>
          </a:xfrm>
        </p:grpSpPr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27151" y="3612006"/>
              <a:ext cx="236235" cy="16430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4215261" y="3592955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1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 txBox="1"/>
          <p:nvPr/>
        </p:nvSpPr>
        <p:spPr>
          <a:xfrm>
            <a:off x="4004378" y="3461987"/>
            <a:ext cx="11747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980162" y="3369912"/>
            <a:ext cx="1847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020933" y="3596835"/>
            <a:ext cx="177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661055" y="3576756"/>
            <a:ext cx="10922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150487" y="3457700"/>
            <a:ext cx="78803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200" spc="5">
                <a:latin typeface="Times New Roman"/>
                <a:cs typeface="Times New Roman"/>
              </a:rPr>
              <a:t>cos</a:t>
            </a:r>
            <a:r>
              <a:rPr dirty="0" sz="1250" spc="5">
                <a:latin typeface="Symbol"/>
                <a:cs typeface="Symbol"/>
              </a:rPr>
              <a:t></a:t>
            </a:r>
            <a:r>
              <a:rPr dirty="0" sz="1250" spc="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220">
                <a:latin typeface="Times New Roman"/>
                <a:cs typeface="Times New Roman"/>
              </a:rPr>
              <a:t> </a:t>
            </a:r>
            <a:r>
              <a:rPr dirty="0" baseline="34722" sz="1800" spc="-7" i="1">
                <a:latin typeface="Times New Roman"/>
                <a:cs typeface="Times New Roman"/>
              </a:rPr>
              <a:t>z</a:t>
            </a:r>
            <a:r>
              <a:rPr dirty="0" baseline="34722" sz="1800" spc="30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120944" y="3373112"/>
            <a:ext cx="838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516364" y="3457732"/>
            <a:ext cx="164973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  <a:tabLst>
                <a:tab pos="753745" algn="l"/>
              </a:tabLst>
            </a:pP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cos	</a:t>
            </a:r>
            <a:r>
              <a:rPr dirty="0" baseline="34722" sz="1800" spc="-7">
                <a:latin typeface="Symbol"/>
                <a:cs typeface="Symbol"/>
              </a:rPr>
              <a:t></a:t>
            </a:r>
            <a:r>
              <a:rPr dirty="0" baseline="34722" sz="1800" spc="-7">
                <a:latin typeface="Times New Roman"/>
                <a:cs typeface="Times New Roman"/>
              </a:rPr>
              <a:t>3</a:t>
            </a:r>
            <a:r>
              <a:rPr dirty="0" baseline="34722" sz="1800" spc="315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</a:t>
            </a:r>
            <a:r>
              <a:rPr dirty="0" baseline="34722" sz="1800" spc="-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2.5536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120792" y="3512710"/>
            <a:ext cx="838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272995" y="3596835"/>
            <a:ext cx="3213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13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120792" y="3611161"/>
            <a:ext cx="448309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7655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700" y="3984721"/>
            <a:ext cx="203898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4" name="object 3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98794" y="4453216"/>
            <a:ext cx="237877" cy="164305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3020636" y="4345271"/>
            <a:ext cx="76200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150" spc="-325">
                <a:latin typeface="Symbol"/>
                <a:cs typeface="Symbol"/>
              </a:rPr>
              <a:t></a:t>
            </a:r>
            <a:endParaRPr sz="2150">
              <a:latin typeface="Symbol"/>
              <a:cs typeface="Symbo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006797" y="4406186"/>
            <a:ext cx="1293495" cy="318135"/>
            <a:chOff x="3006797" y="4406186"/>
            <a:chExt cx="1293495" cy="318135"/>
          </a:xfrm>
        </p:grpSpPr>
        <p:sp>
          <p:nvSpPr>
            <p:cNvPr id="37" name="object 37"/>
            <p:cNvSpPr/>
            <p:nvPr/>
          </p:nvSpPr>
          <p:spPr>
            <a:xfrm>
              <a:off x="3010589" y="4406384"/>
              <a:ext cx="0" cy="317500"/>
            </a:xfrm>
            <a:custGeom>
              <a:avLst/>
              <a:gdLst/>
              <a:ahLst/>
              <a:cxnLst/>
              <a:rect l="l" t="t" r="r" b="b"/>
              <a:pathLst>
                <a:path w="0" h="317500">
                  <a:moveTo>
                    <a:pt x="0" y="0"/>
                  </a:moveTo>
                  <a:lnTo>
                    <a:pt x="0" y="317500"/>
                  </a:lnTo>
                </a:path>
              </a:pathLst>
            </a:custGeom>
            <a:ln w="75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4296159" y="4406384"/>
              <a:ext cx="0" cy="317500"/>
            </a:xfrm>
            <a:custGeom>
              <a:avLst/>
              <a:gdLst/>
              <a:ahLst/>
              <a:cxnLst/>
              <a:rect l="l" t="t" r="r" b="b"/>
              <a:pathLst>
                <a:path w="0" h="317500">
                  <a:moveTo>
                    <a:pt x="0" y="0"/>
                  </a:moveTo>
                  <a:lnTo>
                    <a:pt x="0" y="317500"/>
                  </a:lnTo>
                </a:path>
              </a:pathLst>
            </a:custGeom>
            <a:ln w="75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3006996" y="4409956"/>
              <a:ext cx="1293495" cy="0"/>
            </a:xfrm>
            <a:custGeom>
              <a:avLst/>
              <a:gdLst/>
              <a:ahLst/>
              <a:cxnLst/>
              <a:rect l="l" t="t" r="r" b="b"/>
              <a:pathLst>
                <a:path w="1293495" h="0">
                  <a:moveTo>
                    <a:pt x="0" y="0"/>
                  </a:moveTo>
                  <a:lnTo>
                    <a:pt x="129315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3006996" y="4719916"/>
              <a:ext cx="1293495" cy="0"/>
            </a:xfrm>
            <a:custGeom>
              <a:avLst/>
              <a:gdLst/>
              <a:ahLst/>
              <a:cxnLst/>
              <a:rect l="l" t="t" r="r" b="b"/>
              <a:pathLst>
                <a:path w="1293495" h="0">
                  <a:moveTo>
                    <a:pt x="0" y="0"/>
                  </a:moveTo>
                  <a:lnTo>
                    <a:pt x="129315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/>
          <p:cNvSpPr txBox="1"/>
          <p:nvPr/>
        </p:nvSpPr>
        <p:spPr>
          <a:xfrm>
            <a:off x="3145304" y="4317490"/>
            <a:ext cx="1167130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0.34</a:t>
            </a:r>
            <a:r>
              <a:rPr dirty="0" sz="1200" spc="-40">
                <a:latin typeface="Times New Roman"/>
                <a:cs typeface="Times New Roman"/>
              </a:rPr>
              <a:t>5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2.553</a:t>
            </a:r>
            <a:r>
              <a:rPr dirty="0" sz="1200" spc="60">
                <a:latin typeface="Times New Roman"/>
                <a:cs typeface="Times New Roman"/>
              </a:rPr>
              <a:t>6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endParaRPr baseline="-5167" sz="3225">
              <a:latin typeface="Symbol"/>
              <a:cs typeface="Symbo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896111" y="4949952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 txBox="1"/>
          <p:nvPr/>
        </p:nvSpPr>
        <p:spPr>
          <a:xfrm>
            <a:off x="876300" y="5302067"/>
            <a:ext cx="5680710" cy="17399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21590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4.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Cartesian coordinates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00">
              <a:latin typeface="Calibri"/>
              <a:cs typeface="Calibri"/>
            </a:endParaRPr>
          </a:p>
          <a:p>
            <a:pPr algn="ctr" marL="347345">
              <a:lnSpc>
                <a:spcPct val="100000"/>
              </a:lnSpc>
              <a:spcBef>
                <a:spcPts val="5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Times New Roman"/>
              <a:cs typeface="Times New Roman"/>
            </a:endParaRPr>
          </a:p>
          <a:p>
            <a:pPr marL="37465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37465" marR="177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 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01730" y="7204936"/>
            <a:ext cx="3609975" cy="7867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823594">
              <a:lnSpc>
                <a:spcPct val="100000"/>
              </a:lnSpc>
              <a:spcBef>
                <a:spcPts val="90"/>
              </a:spcBef>
              <a:tabLst>
                <a:tab pos="267144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8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</a:t>
            </a:r>
            <a:r>
              <a:rPr dirty="0" sz="1150" spc="70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10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114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Plugging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382515" y="7204936"/>
            <a:ext cx="668020" cy="2152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</a:t>
            </a:r>
            <a:r>
              <a:rPr dirty="0" sz="1150" spc="90">
                <a:latin typeface="Times New Roman"/>
                <a:cs typeface="Times New Roman"/>
              </a:rPr>
              <a:t>s</a:t>
            </a:r>
            <a:r>
              <a:rPr dirty="0" sz="1250" spc="-35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89000" y="8175249"/>
            <a:ext cx="4749165" cy="654685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841375">
              <a:lnSpc>
                <a:spcPct val="100000"/>
              </a:lnSpc>
              <a:spcBef>
                <a:spcPts val="115"/>
              </a:spcBef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6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</a:t>
            </a:r>
            <a:r>
              <a:rPr dirty="0" baseline="4273" sz="1950" spc="-15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</a:t>
            </a:r>
            <a:r>
              <a:rPr dirty="0" baseline="4273" sz="1950" spc="-14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82">
                <a:latin typeface="Times New Roman"/>
                <a:cs typeface="Times New Roman"/>
              </a:rPr>
              <a:t>s</a:t>
            </a:r>
            <a:r>
              <a:rPr dirty="0" baseline="4273" sz="1950" spc="-82">
                <a:latin typeface="Symbol"/>
                <a:cs typeface="Symbol"/>
              </a:rPr>
              <a:t></a:t>
            </a:r>
            <a:r>
              <a:rPr dirty="0" baseline="4273" sz="1950" spc="-157">
                <a:latin typeface="Times New Roman"/>
                <a:cs typeface="Times New Roman"/>
              </a:rPr>
              <a:t> </a:t>
            </a:r>
            <a:r>
              <a:rPr dirty="0" sz="1600" spc="-110">
                <a:latin typeface="Symbol"/>
                <a:cs typeface="Symbol"/>
              </a:rPr>
              <a:t></a:t>
            </a:r>
            <a:r>
              <a:rPr dirty="0" baseline="67460" sz="1050" spc="-7">
                <a:latin typeface="Times New Roman"/>
                <a:cs typeface="Times New Roman"/>
              </a:rPr>
              <a:t>2</a:t>
            </a:r>
            <a:r>
              <a:rPr dirty="0" baseline="67460" sz="1050">
                <a:latin typeface="Times New Roman"/>
                <a:cs typeface="Times New Roman"/>
              </a:rPr>
              <a:t> </a:t>
            </a:r>
            <a:r>
              <a:rPr dirty="0" baseline="67460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6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</a:t>
            </a:r>
            <a:r>
              <a:rPr dirty="0" baseline="4273" sz="1950" spc="-15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</a:t>
            </a:r>
            <a:r>
              <a:rPr dirty="0" baseline="4273" sz="195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</a:t>
            </a:r>
            <a:r>
              <a:rPr dirty="0" baseline="4629" sz="1800" spc="135">
                <a:latin typeface="Times New Roman"/>
                <a:cs typeface="Times New Roman"/>
              </a:rPr>
              <a:t>n</a:t>
            </a:r>
            <a:r>
              <a:rPr dirty="0" baseline="4273" sz="1950" spc="-82">
                <a:latin typeface="Symbol"/>
                <a:cs typeface="Symbol"/>
              </a:rPr>
              <a:t></a:t>
            </a:r>
            <a:r>
              <a:rPr dirty="0" baseline="4273" sz="1950" spc="-157">
                <a:latin typeface="Times New Roman"/>
                <a:cs typeface="Times New Roman"/>
              </a:rPr>
              <a:t> </a:t>
            </a:r>
            <a:r>
              <a:rPr dirty="0" sz="1600" spc="-110">
                <a:latin typeface="Symbol"/>
                <a:cs typeface="Symbol"/>
              </a:rPr>
              <a:t></a:t>
            </a:r>
            <a:r>
              <a:rPr dirty="0" baseline="67460" sz="1050" spc="-7">
                <a:latin typeface="Times New Roman"/>
                <a:cs typeface="Times New Roman"/>
              </a:rPr>
              <a:t>2</a:t>
            </a:r>
            <a:r>
              <a:rPr dirty="0" baseline="67460" sz="1050">
                <a:latin typeface="Times New Roman"/>
                <a:cs typeface="Times New Roman"/>
              </a:rPr>
              <a:t> </a:t>
            </a:r>
            <a:r>
              <a:rPr dirty="0" baseline="67460" sz="1050" spc="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6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</a:t>
            </a:r>
            <a:r>
              <a:rPr dirty="0" baseline="4273" sz="1950" spc="-15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</a:t>
            </a:r>
            <a:r>
              <a:rPr dirty="0" baseline="4273" sz="1950" spc="-14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82">
                <a:latin typeface="Times New Roman"/>
                <a:cs typeface="Times New Roman"/>
              </a:rPr>
              <a:t>s</a:t>
            </a:r>
            <a:r>
              <a:rPr dirty="0" baseline="4273" sz="1950" spc="-82">
                <a:latin typeface="Symbol"/>
                <a:cs typeface="Symbol"/>
              </a:rPr>
              <a:t></a:t>
            </a:r>
            <a:r>
              <a:rPr dirty="0" baseline="4273" sz="1950" spc="-157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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12">
                <a:latin typeface="Times New Roman"/>
                <a:cs typeface="Times New Roman"/>
              </a:rPr>
              <a:t>s</a:t>
            </a:r>
            <a:r>
              <a:rPr dirty="0" baseline="4273" sz="1950" spc="-89">
                <a:latin typeface="Symbol"/>
                <a:cs typeface="Symbol"/>
              </a:rPr>
              <a:t></a:t>
            </a:r>
            <a:r>
              <a:rPr dirty="0" baseline="4273" sz="195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6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simplified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follows.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49499" y="913872"/>
            <a:ext cx="3822700" cy="75755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ts val="1465"/>
              </a:lnSpc>
              <a:spcBef>
                <a:spcPts val="110"/>
              </a:spcBef>
            </a:pP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80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</a:t>
            </a:r>
            <a:r>
              <a:rPr dirty="0" sz="1250" spc="-8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45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80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</a:t>
            </a:r>
            <a:r>
              <a:rPr dirty="0" sz="125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80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1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4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</a:t>
            </a:r>
            <a:r>
              <a:rPr dirty="0" sz="1250" spc="-8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5">
                <a:latin typeface="Times New Roman"/>
                <a:cs typeface="Times New Roman"/>
              </a:rPr>
              <a:t>s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7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75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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486409">
              <a:lnSpc>
                <a:spcPts val="2185"/>
              </a:lnSpc>
            </a:pP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80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</a:t>
            </a:r>
            <a:r>
              <a:rPr dirty="0" sz="1250" spc="-100">
                <a:latin typeface="Times New Roman"/>
                <a:cs typeface="Times New Roman"/>
              </a:rPr>
              <a:t> </a:t>
            </a:r>
            <a:r>
              <a:rPr dirty="0" baseline="-4504" sz="2775" spc="-217">
                <a:latin typeface="Symbol"/>
                <a:cs typeface="Symbol"/>
              </a:rPr>
              <a:t>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45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85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4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</a:t>
            </a:r>
            <a:r>
              <a:rPr dirty="0" sz="1250" spc="-8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5">
                <a:latin typeface="Times New Roman"/>
                <a:cs typeface="Times New Roman"/>
              </a:rPr>
              <a:t>s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75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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1483360">
              <a:lnSpc>
                <a:spcPct val="100000"/>
              </a:lnSpc>
              <a:spcBef>
                <a:spcPts val="595"/>
              </a:spcBef>
            </a:pP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80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4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</a:t>
            </a:r>
            <a:r>
              <a:rPr dirty="0" sz="1250" spc="-8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5">
                <a:latin typeface="Times New Roman"/>
                <a:cs typeface="Times New Roman"/>
              </a:rPr>
              <a:t>s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75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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96111" y="188213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876300" y="2248836"/>
            <a:ext cx="5993130" cy="15411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5.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50">
              <a:latin typeface="Calibri"/>
              <a:cs typeface="Calibri"/>
            </a:endParaRPr>
          </a:p>
          <a:p>
            <a:pPr algn="ctr" marL="22860">
              <a:lnSpc>
                <a:spcPct val="100000"/>
              </a:lnSpc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70">
                <a:latin typeface="Times New Roman"/>
                <a:cs typeface="Times New Roman"/>
              </a:rPr>
              <a:t>s</a:t>
            </a:r>
            <a:r>
              <a:rPr dirty="0" sz="1250" spc="-35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  <a:p>
            <a:pPr>
              <a:lnSpc>
                <a:spcPct val="100000"/>
              </a:lnSpc>
            </a:pPr>
            <a:endParaRPr sz="1500">
              <a:latin typeface="Symbol"/>
              <a:cs typeface="Symbol"/>
            </a:endParaRPr>
          </a:p>
          <a:p>
            <a:pPr>
              <a:lnSpc>
                <a:spcPct val="100000"/>
              </a:lnSpc>
            </a:pPr>
            <a:endParaRPr sz="1100">
              <a:latin typeface="Symbol"/>
              <a:cs typeface="Symbol"/>
            </a:endParaRP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38100" marR="177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whole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to 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 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where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(and if)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32686" y="3900597"/>
            <a:ext cx="2743200" cy="509905"/>
          </a:xfrm>
          <a:prstGeom prst="rect">
            <a:avLst/>
          </a:prstGeom>
        </p:spPr>
        <p:txBody>
          <a:bodyPr wrap="square" lIns="0" tIns="64135" rIns="0" bIns="0" rtlCol="0" vert="horz">
            <a:spAutoFit/>
          </a:bodyPr>
          <a:lstStyle/>
          <a:p>
            <a:pPr marL="240665">
              <a:lnSpc>
                <a:spcPct val="100000"/>
              </a:lnSpc>
              <a:spcBef>
                <a:spcPts val="505"/>
              </a:spcBef>
              <a:tabLst>
                <a:tab pos="206184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10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114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</a:t>
            </a:r>
            <a:r>
              <a:rPr dirty="0" sz="1150" spc="90">
                <a:latin typeface="Times New Roman"/>
                <a:cs typeface="Times New Roman"/>
              </a:rPr>
              <a:t>s</a:t>
            </a:r>
            <a:r>
              <a:rPr dirty="0" sz="1250" spc="-35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  <a:p>
            <a:pPr marL="50800">
              <a:lnSpc>
                <a:spcPct val="100000"/>
              </a:lnSpc>
              <a:spcBef>
                <a:spcPts val="409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10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00" i="1">
                <a:latin typeface="Times New Roman"/>
                <a:cs typeface="Times New Roman"/>
              </a:rPr>
              <a:t>z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13039" y="3953537"/>
            <a:ext cx="969644" cy="214629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8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</a:t>
            </a:r>
            <a:r>
              <a:rPr dirty="0" sz="1150" spc="70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63630" y="4609536"/>
            <a:ext cx="5258435" cy="1745614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ts val="1315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ts val="1495"/>
              </a:lnSpc>
            </a:pP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multiply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1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marL="50165" marR="1606550" indent="2219325">
              <a:lnSpc>
                <a:spcPct val="212900"/>
              </a:lnSpc>
              <a:spcBef>
                <a:spcPts val="85"/>
              </a:spcBef>
            </a:pPr>
            <a:r>
              <a:rPr dirty="0" sz="1300" spc="-55">
                <a:latin typeface="Symbol"/>
                <a:cs typeface="Symbol"/>
              </a:rPr>
              <a:t></a:t>
            </a:r>
            <a:r>
              <a:rPr dirty="0" sz="1300" spc="-210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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250" spc="-10">
                <a:latin typeface="Times New Roman"/>
                <a:cs typeface="Times New Roman"/>
              </a:rPr>
              <a:t>3</a:t>
            </a:r>
            <a:r>
              <a:rPr dirty="0" sz="1300" spc="-55">
                <a:latin typeface="Symbol"/>
                <a:cs typeface="Symbol"/>
              </a:rPr>
              <a:t></a:t>
            </a:r>
            <a:r>
              <a:rPr dirty="0" sz="1300" spc="-3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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Symbol"/>
                <a:cs typeface="Symbol"/>
              </a:rPr>
              <a:t></a:t>
            </a:r>
            <a:r>
              <a:rPr dirty="0" sz="1300" spc="-8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Times New Roman"/>
                <a:cs typeface="Times New Roman"/>
              </a:rPr>
              <a:t>c</a:t>
            </a:r>
            <a:r>
              <a:rPr dirty="0" sz="1250" spc="-25">
                <a:latin typeface="Times New Roman"/>
                <a:cs typeface="Times New Roman"/>
              </a:rPr>
              <a:t>o</a:t>
            </a:r>
            <a:r>
              <a:rPr dirty="0" sz="1250" spc="55">
                <a:latin typeface="Times New Roman"/>
                <a:cs typeface="Times New Roman"/>
              </a:rPr>
              <a:t>s</a:t>
            </a:r>
            <a:r>
              <a:rPr dirty="0" sz="1300" spc="-65">
                <a:latin typeface="Symbol"/>
                <a:cs typeface="Symbol"/>
              </a:rPr>
              <a:t></a:t>
            </a:r>
            <a:r>
              <a:rPr dirty="0" sz="1300" spc="-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Doing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recognizing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50165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appropriate conversion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576019" y="6610011"/>
            <a:ext cx="842644" cy="3117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  <a:tabLst>
                <a:tab pos="779145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410272" y="6710825"/>
            <a:ext cx="52705" cy="0"/>
          </a:xfrm>
          <a:custGeom>
            <a:avLst/>
            <a:gdLst/>
            <a:ahLst/>
            <a:cxnLst/>
            <a:rect l="l" t="t" r="r" b="b"/>
            <a:pathLst>
              <a:path w="52704" h="0">
                <a:moveTo>
                  <a:pt x="0" y="0"/>
                </a:moveTo>
                <a:lnTo>
                  <a:pt x="52165" y="0"/>
                </a:lnTo>
              </a:path>
            </a:pathLst>
          </a:custGeom>
          <a:ln w="3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3708532" y="6675030"/>
            <a:ext cx="814705" cy="212090"/>
            <a:chOff x="3708532" y="6675030"/>
            <a:chExt cx="814705" cy="212090"/>
          </a:xfrm>
        </p:grpSpPr>
        <p:sp>
          <p:nvSpPr>
            <p:cNvPr id="11" name="object 11"/>
            <p:cNvSpPr/>
            <p:nvPr/>
          </p:nvSpPr>
          <p:spPr>
            <a:xfrm>
              <a:off x="3709728" y="6807988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0" y="11407"/>
                  </a:moveTo>
                  <a:lnTo>
                    <a:pt x="155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725258" y="6807989"/>
              <a:ext cx="37465" cy="79375"/>
            </a:xfrm>
            <a:custGeom>
              <a:avLst/>
              <a:gdLst/>
              <a:ahLst/>
              <a:cxnLst/>
              <a:rect l="l" t="t" r="r" b="b"/>
              <a:pathLst>
                <a:path w="37464" h="79375">
                  <a:moveTo>
                    <a:pt x="0" y="0"/>
                  </a:moveTo>
                  <a:lnTo>
                    <a:pt x="37033" y="7906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762292" y="6678570"/>
              <a:ext cx="40640" cy="208915"/>
            </a:xfrm>
            <a:custGeom>
              <a:avLst/>
              <a:gdLst/>
              <a:ahLst/>
              <a:cxnLst/>
              <a:rect l="l" t="t" r="r" b="b"/>
              <a:pathLst>
                <a:path w="40639" h="208915">
                  <a:moveTo>
                    <a:pt x="0" y="208486"/>
                  </a:moveTo>
                  <a:lnTo>
                    <a:pt x="4061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802910" y="6678570"/>
              <a:ext cx="720090" cy="0"/>
            </a:xfrm>
            <a:custGeom>
              <a:avLst/>
              <a:gdLst/>
              <a:ahLst/>
              <a:cxnLst/>
              <a:rect l="l" t="t" r="r" b="b"/>
              <a:pathLst>
                <a:path w="720089" h="0">
                  <a:moveTo>
                    <a:pt x="0" y="0"/>
                  </a:moveTo>
                  <a:lnTo>
                    <a:pt x="71996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708532" y="6675030"/>
              <a:ext cx="814705" cy="212090"/>
            </a:xfrm>
            <a:custGeom>
              <a:avLst/>
              <a:gdLst/>
              <a:ahLst/>
              <a:cxnLst/>
              <a:rect l="l" t="t" r="r" b="b"/>
              <a:pathLst>
                <a:path w="814704" h="212090">
                  <a:moveTo>
                    <a:pt x="57741" y="212027"/>
                  </a:moveTo>
                  <a:lnTo>
                    <a:pt x="50175" y="212027"/>
                  </a:lnTo>
                  <a:lnTo>
                    <a:pt x="12743" y="138467"/>
                  </a:lnTo>
                  <a:lnTo>
                    <a:pt x="2788" y="146333"/>
                  </a:lnTo>
                  <a:lnTo>
                    <a:pt x="0" y="142401"/>
                  </a:lnTo>
                  <a:lnTo>
                    <a:pt x="21106" y="127451"/>
                  </a:lnTo>
                  <a:lnTo>
                    <a:pt x="53759" y="193539"/>
                  </a:lnTo>
                  <a:lnTo>
                    <a:pt x="91589" y="0"/>
                  </a:lnTo>
                  <a:lnTo>
                    <a:pt x="814344" y="0"/>
                  </a:lnTo>
                  <a:lnTo>
                    <a:pt x="814344" y="7474"/>
                  </a:lnTo>
                  <a:lnTo>
                    <a:pt x="97562" y="7474"/>
                  </a:lnTo>
                  <a:lnTo>
                    <a:pt x="57741" y="21202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2549537" y="6578459"/>
            <a:ext cx="2214880" cy="367665"/>
            <a:chOff x="2549537" y="6578459"/>
            <a:chExt cx="2214880" cy="367665"/>
          </a:xfrm>
        </p:grpSpPr>
        <p:sp>
          <p:nvSpPr>
            <p:cNvPr id="17" name="object 17"/>
            <p:cNvSpPr/>
            <p:nvPr/>
          </p:nvSpPr>
          <p:spPr>
            <a:xfrm>
              <a:off x="2553320" y="6578655"/>
              <a:ext cx="0" cy="367665"/>
            </a:xfrm>
            <a:custGeom>
              <a:avLst/>
              <a:gdLst/>
              <a:ahLst/>
              <a:cxnLst/>
              <a:rect l="l" t="t" r="r" b="b"/>
              <a:pathLst>
                <a:path w="0" h="367665">
                  <a:moveTo>
                    <a:pt x="0" y="0"/>
                  </a:moveTo>
                  <a:lnTo>
                    <a:pt x="0" y="367408"/>
                  </a:lnTo>
                </a:path>
              </a:pathLst>
            </a:custGeom>
            <a:ln w="75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760212" y="6578655"/>
              <a:ext cx="0" cy="367665"/>
            </a:xfrm>
            <a:custGeom>
              <a:avLst/>
              <a:gdLst/>
              <a:ahLst/>
              <a:cxnLst/>
              <a:rect l="l" t="t" r="r" b="b"/>
              <a:pathLst>
                <a:path w="0" h="367665">
                  <a:moveTo>
                    <a:pt x="0" y="0"/>
                  </a:moveTo>
                  <a:lnTo>
                    <a:pt x="0" y="367408"/>
                  </a:lnTo>
                </a:path>
              </a:pathLst>
            </a:custGeom>
            <a:ln w="75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549736" y="6582196"/>
              <a:ext cx="2214880" cy="0"/>
            </a:xfrm>
            <a:custGeom>
              <a:avLst/>
              <a:gdLst/>
              <a:ahLst/>
              <a:cxnLst/>
              <a:rect l="l" t="t" r="r" b="b"/>
              <a:pathLst>
                <a:path w="2214879" h="0">
                  <a:moveTo>
                    <a:pt x="0" y="0"/>
                  </a:moveTo>
                  <a:lnTo>
                    <a:pt x="2214458" y="0"/>
                  </a:lnTo>
                </a:path>
              </a:pathLst>
            </a:custGeom>
            <a:ln w="7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2549736" y="6942131"/>
              <a:ext cx="2214880" cy="0"/>
            </a:xfrm>
            <a:custGeom>
              <a:avLst/>
              <a:gdLst/>
              <a:ahLst/>
              <a:cxnLst/>
              <a:rect l="l" t="t" r="r" b="b"/>
              <a:pathLst>
                <a:path w="2214879" h="0">
                  <a:moveTo>
                    <a:pt x="0" y="0"/>
                  </a:moveTo>
                  <a:lnTo>
                    <a:pt x="2214458" y="0"/>
                  </a:lnTo>
                </a:path>
              </a:pathLst>
            </a:custGeom>
            <a:ln w="7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 txBox="1"/>
          <p:nvPr/>
        </p:nvSpPr>
        <p:spPr>
          <a:xfrm>
            <a:off x="3415850" y="6578152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21367" y="6674528"/>
            <a:ext cx="62166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288925" algn="l"/>
                <a:tab pos="564515" algn="l"/>
              </a:tabLst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15849" y="6700491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646104" y="6678459"/>
            <a:ext cx="107569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  <a:tabLst>
                <a:tab pos="871219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  </a:t>
            </a:r>
            <a:r>
              <a:rPr dirty="0" sz="1150" spc="-13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14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791429" y="6678459"/>
            <a:ext cx="97726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</a:pPr>
            <a:r>
              <a:rPr dirty="0" sz="1150" spc="50" i="1">
                <a:latin typeface="Times New Roman"/>
                <a:cs typeface="Times New Roman"/>
              </a:rPr>
              <a:t>x</a:t>
            </a:r>
            <a:r>
              <a:rPr dirty="0" baseline="47008" sz="975" spc="75">
                <a:latin typeface="Times New Roman"/>
                <a:cs typeface="Times New Roman"/>
              </a:rPr>
              <a:t>2</a:t>
            </a:r>
            <a:r>
              <a:rPr dirty="0" baseline="47008" sz="975" spc="21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35">
                <a:latin typeface="Times New Roman"/>
                <a:cs typeface="Times New Roman"/>
              </a:rPr>
              <a:t> </a:t>
            </a:r>
            <a:r>
              <a:rPr dirty="0" sz="1150" spc="60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21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sz="1150" spc="60" i="1">
                <a:latin typeface="Times New Roman"/>
                <a:cs typeface="Times New Roman"/>
              </a:rPr>
              <a:t>z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35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96111" y="7174992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901700" y="7541688"/>
            <a:ext cx="5953760" cy="15119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6.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15">
                <a:latin typeface="Times New Roman"/>
                <a:cs typeface="Times New Roman"/>
              </a:rPr>
              <a:t>s</a:t>
            </a:r>
            <a:r>
              <a:rPr dirty="0" sz="1150" spc="85">
                <a:latin typeface="Times New Roman"/>
                <a:cs typeface="Times New Roman"/>
              </a:rPr>
              <a:t>c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0">
                <a:latin typeface="Times New Roman"/>
                <a:cs typeface="Times New Roman"/>
              </a:rPr>
              <a:t>o</a:t>
            </a:r>
            <a:r>
              <a:rPr dirty="0" sz="1150" spc="70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</a:t>
            </a:r>
            <a:r>
              <a:rPr dirty="0" sz="1150" spc="10">
                <a:latin typeface="Times New Roman"/>
                <a:cs typeface="Times New Roman"/>
              </a:rPr>
              <a:t>i</a:t>
            </a:r>
            <a:r>
              <a:rPr dirty="0" sz="1150" spc="110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>
              <a:lnSpc>
                <a:spcPct val="100000"/>
              </a:lnSpc>
            </a:pPr>
            <a:endParaRPr sz="15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33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whole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to 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 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where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(and if)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45386" y="1015054"/>
            <a:ext cx="1191260" cy="510540"/>
          </a:xfrm>
          <a:prstGeom prst="rect">
            <a:avLst/>
          </a:prstGeom>
        </p:spPr>
        <p:txBody>
          <a:bodyPr wrap="square" lIns="0" tIns="64769" rIns="0" bIns="0" rtlCol="0" vert="horz">
            <a:spAutoFit/>
          </a:bodyPr>
          <a:lstStyle/>
          <a:p>
            <a:pPr marL="227965">
              <a:lnSpc>
                <a:spcPct val="100000"/>
              </a:lnSpc>
              <a:spcBef>
                <a:spcPts val="509"/>
              </a:spcBef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10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114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38100">
              <a:lnSpc>
                <a:spcPct val="100000"/>
              </a:lnSpc>
              <a:spcBef>
                <a:spcPts val="409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10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00" i="1">
                <a:latin typeface="Times New Roman"/>
                <a:cs typeface="Times New Roman"/>
              </a:rPr>
              <a:t>z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713039" y="1068095"/>
            <a:ext cx="969644" cy="2152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8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</a:t>
            </a:r>
            <a:r>
              <a:rPr dirty="0" sz="1150" spc="70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82515" y="1068095"/>
            <a:ext cx="668020" cy="2152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</a:t>
            </a:r>
            <a:r>
              <a:rPr dirty="0" sz="1150" spc="90">
                <a:latin typeface="Times New Roman"/>
                <a:cs typeface="Times New Roman"/>
              </a:rPr>
              <a:t>s</a:t>
            </a:r>
            <a:r>
              <a:rPr dirty="0" sz="1250" spc="-35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730" y="1706939"/>
            <a:ext cx="4495165" cy="76136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rewrite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First, let’s deal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cosecant.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668930" y="2878311"/>
            <a:ext cx="307975" cy="0"/>
          </a:xfrm>
          <a:custGeom>
            <a:avLst/>
            <a:gdLst/>
            <a:ahLst/>
            <a:cxnLst/>
            <a:rect l="l" t="t" r="r" b="b"/>
            <a:pathLst>
              <a:path w="307975" h="0">
                <a:moveTo>
                  <a:pt x="0" y="0"/>
                </a:moveTo>
                <a:lnTo>
                  <a:pt x="307472" y="0"/>
                </a:lnTo>
              </a:path>
            </a:pathLst>
          </a:custGeom>
          <a:ln w="78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1660997" y="2621912"/>
            <a:ext cx="310515" cy="466725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algn="ctr" marL="12700">
              <a:lnSpc>
                <a:spcPct val="100000"/>
              </a:lnSpc>
              <a:spcBef>
                <a:spcPts val="290"/>
              </a:spcBef>
            </a:pPr>
            <a:r>
              <a:rPr dirty="0" sz="1250" spc="-25">
                <a:latin typeface="Times New Roman"/>
                <a:cs typeface="Times New Roman"/>
              </a:rPr>
              <a:t>1</a:t>
            </a:r>
            <a:endParaRPr sz="12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15"/>
              </a:spcBef>
            </a:pPr>
            <a:r>
              <a:rPr dirty="0" sz="1250" spc="-20">
                <a:latin typeface="Times New Roman"/>
                <a:cs typeface="Times New Roman"/>
              </a:rPr>
              <a:t>si</a:t>
            </a:r>
            <a:r>
              <a:rPr dirty="0" sz="1250" spc="-25">
                <a:latin typeface="Times New Roman"/>
                <a:cs typeface="Times New Roman"/>
              </a:rPr>
              <a:t>n</a:t>
            </a:r>
            <a:r>
              <a:rPr dirty="0" sz="1250" spc="-204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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04222" y="2738524"/>
            <a:ext cx="3632835" cy="2260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383030" algn="l"/>
                <a:tab pos="1878330" algn="l"/>
              </a:tabLst>
            </a:pPr>
            <a:r>
              <a:rPr dirty="0" sz="1250" spc="-30">
                <a:latin typeface="Symbol"/>
                <a:cs typeface="Symbol"/>
              </a:rPr>
              <a:t></a:t>
            </a:r>
            <a:r>
              <a:rPr dirty="0" sz="1250" spc="-3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2</a:t>
            </a:r>
            <a:r>
              <a:rPr dirty="0" sz="1250" spc="-18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Times New Roman"/>
                <a:cs typeface="Times New Roman"/>
              </a:rPr>
              <a:t>c</a:t>
            </a:r>
            <a:r>
              <a:rPr dirty="0" sz="1250" spc="-25">
                <a:latin typeface="Times New Roman"/>
                <a:cs typeface="Times New Roman"/>
              </a:rPr>
              <a:t>o</a:t>
            </a:r>
            <a:r>
              <a:rPr dirty="0" sz="1250" spc="35">
                <a:latin typeface="Times New Roman"/>
                <a:cs typeface="Times New Roman"/>
              </a:rPr>
              <a:t>s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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4</a:t>
            </a:r>
            <a:r>
              <a:rPr dirty="0" sz="1250" spc="-200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si</a:t>
            </a:r>
            <a:r>
              <a:rPr dirty="0" sz="1250" spc="65">
                <a:latin typeface="Times New Roman"/>
                <a:cs typeface="Times New Roman"/>
              </a:rPr>
              <a:t>n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250" spc="-50">
                <a:latin typeface="Symbol"/>
                <a:cs typeface="Symbol"/>
              </a:rPr>
              <a:t>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50" spc="-25">
                <a:latin typeface="Times New Roman"/>
                <a:cs typeface="Times New Roman"/>
              </a:rPr>
              <a:t>1</a:t>
            </a:r>
            <a:r>
              <a:rPr dirty="0" sz="1250" spc="-14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</a:t>
            </a:r>
            <a:r>
              <a:rPr dirty="0" sz="1250" spc="-3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2</a:t>
            </a:r>
            <a:r>
              <a:rPr dirty="0" sz="1250" spc="-200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si</a:t>
            </a:r>
            <a:r>
              <a:rPr dirty="0" sz="1250" spc="-25">
                <a:latin typeface="Times New Roman"/>
                <a:cs typeface="Times New Roman"/>
              </a:rPr>
              <a:t>n</a:t>
            </a:r>
            <a:r>
              <a:rPr dirty="0" sz="1250" spc="-200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</a:t>
            </a:r>
            <a:r>
              <a:rPr dirty="0" sz="1300" spc="-9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Times New Roman"/>
                <a:cs typeface="Times New Roman"/>
              </a:rPr>
              <a:t>c</a:t>
            </a:r>
            <a:r>
              <a:rPr dirty="0" sz="1250" spc="-25">
                <a:latin typeface="Times New Roman"/>
                <a:cs typeface="Times New Roman"/>
              </a:rPr>
              <a:t>o</a:t>
            </a:r>
            <a:r>
              <a:rPr dirty="0" sz="1250" spc="35">
                <a:latin typeface="Times New Roman"/>
                <a:cs typeface="Times New Roman"/>
              </a:rPr>
              <a:t>s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</a:t>
            </a:r>
            <a:r>
              <a:rPr dirty="0" sz="1250" spc="-9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4</a:t>
            </a:r>
            <a:r>
              <a:rPr dirty="0" sz="1250" spc="-200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si</a:t>
            </a:r>
            <a:r>
              <a:rPr dirty="0" sz="1250" spc="-25">
                <a:latin typeface="Times New Roman"/>
                <a:cs typeface="Times New Roman"/>
              </a:rPr>
              <a:t>n</a:t>
            </a:r>
            <a:r>
              <a:rPr dirty="0" sz="1250" spc="-204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</a:t>
            </a:r>
            <a:r>
              <a:rPr dirty="0" sz="1300" spc="-114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si</a:t>
            </a:r>
            <a:r>
              <a:rPr dirty="0" sz="1250" spc="65">
                <a:latin typeface="Times New Roman"/>
                <a:cs typeface="Times New Roman"/>
              </a:rPr>
              <a:t>n</a:t>
            </a:r>
            <a:r>
              <a:rPr dirty="0" sz="1300" spc="-5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1645" y="3251054"/>
            <a:ext cx="3979545" cy="15525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5">
                <a:latin typeface="Calibri"/>
                <a:cs typeface="Calibri"/>
              </a:rPr>
              <a:t> 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220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</a:t>
            </a:r>
            <a:r>
              <a:rPr dirty="0" sz="1200" spc="2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Calibri"/>
              <a:cs typeface="Calibri"/>
            </a:endParaRPr>
          </a:p>
          <a:p>
            <a:pPr marL="1984375">
              <a:lnSpc>
                <a:spcPct val="100000"/>
              </a:lnSpc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6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80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8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</a:t>
            </a:r>
            <a:r>
              <a:rPr dirty="0" sz="1150" spc="70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80">
                <a:latin typeface="Times New Roman"/>
                <a:cs typeface="Times New Roman"/>
              </a:rPr>
              <a:t>4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10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114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12700" marR="228600">
              <a:lnSpc>
                <a:spcPct val="22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Doing </a:t>
            </a:r>
            <a:r>
              <a:rPr dirty="0" sz="1100" spc="-5">
                <a:latin typeface="Calibri"/>
                <a:cs typeface="Calibri"/>
              </a:rPr>
              <a:t>this makes recognizing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little easier.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appropriate conversion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941224" y="5058139"/>
            <a:ext cx="813435" cy="213995"/>
            <a:chOff x="2941224" y="5058139"/>
            <a:chExt cx="813435" cy="213995"/>
          </a:xfrm>
        </p:grpSpPr>
        <p:sp>
          <p:nvSpPr>
            <p:cNvPr id="11" name="object 11"/>
            <p:cNvSpPr/>
            <p:nvPr/>
          </p:nvSpPr>
          <p:spPr>
            <a:xfrm>
              <a:off x="2942415" y="5192286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509"/>
                  </a:moveTo>
                  <a:lnTo>
                    <a:pt x="1550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957919" y="5192285"/>
              <a:ext cx="37465" cy="80010"/>
            </a:xfrm>
            <a:custGeom>
              <a:avLst/>
              <a:gdLst/>
              <a:ahLst/>
              <a:cxnLst/>
              <a:rect l="l" t="t" r="r" b="b"/>
              <a:pathLst>
                <a:path w="37464" h="80010">
                  <a:moveTo>
                    <a:pt x="0" y="0"/>
                  </a:moveTo>
                  <a:lnTo>
                    <a:pt x="36969" y="7977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2994889" y="5061713"/>
              <a:ext cx="40640" cy="210820"/>
            </a:xfrm>
            <a:custGeom>
              <a:avLst/>
              <a:gdLst/>
              <a:ahLst/>
              <a:cxnLst/>
              <a:rect l="l" t="t" r="r" b="b"/>
              <a:pathLst>
                <a:path w="40639" h="210820">
                  <a:moveTo>
                    <a:pt x="0" y="210343"/>
                  </a:moveTo>
                  <a:lnTo>
                    <a:pt x="4054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035437" y="5061712"/>
              <a:ext cx="718820" cy="0"/>
            </a:xfrm>
            <a:custGeom>
              <a:avLst/>
              <a:gdLst/>
              <a:ahLst/>
              <a:cxnLst/>
              <a:rect l="l" t="t" r="r" b="b"/>
              <a:pathLst>
                <a:path w="718820" h="0">
                  <a:moveTo>
                    <a:pt x="0" y="0"/>
                  </a:moveTo>
                  <a:lnTo>
                    <a:pt x="71872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2941224" y="5058139"/>
              <a:ext cx="813435" cy="213995"/>
            </a:xfrm>
            <a:custGeom>
              <a:avLst/>
              <a:gdLst/>
              <a:ahLst/>
              <a:cxnLst/>
              <a:rect l="l" t="t" r="r" b="b"/>
              <a:pathLst>
                <a:path w="813435" h="213995">
                  <a:moveTo>
                    <a:pt x="57640" y="213914"/>
                  </a:moveTo>
                  <a:lnTo>
                    <a:pt x="50086" y="213914"/>
                  </a:lnTo>
                  <a:lnTo>
                    <a:pt x="12720" y="139699"/>
                  </a:lnTo>
                  <a:lnTo>
                    <a:pt x="2781" y="147636"/>
                  </a:lnTo>
                  <a:lnTo>
                    <a:pt x="0" y="143668"/>
                  </a:lnTo>
                  <a:lnTo>
                    <a:pt x="21068" y="128586"/>
                  </a:lnTo>
                  <a:lnTo>
                    <a:pt x="53665" y="195261"/>
                  </a:lnTo>
                  <a:lnTo>
                    <a:pt x="91430" y="0"/>
                  </a:lnTo>
                  <a:lnTo>
                    <a:pt x="812937" y="0"/>
                  </a:lnTo>
                  <a:lnTo>
                    <a:pt x="812937" y="7540"/>
                  </a:lnTo>
                  <a:lnTo>
                    <a:pt x="97393" y="7540"/>
                  </a:lnTo>
                  <a:lnTo>
                    <a:pt x="57640" y="21391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2911409" y="5028372"/>
            <a:ext cx="1485265" cy="273050"/>
          </a:xfrm>
          <a:prstGeom prst="rect">
            <a:avLst/>
          </a:prstGeom>
          <a:ln w="7552">
            <a:solidFill>
              <a:srgbClr val="000000"/>
            </a:solidFill>
          </a:ln>
        </p:spPr>
        <p:txBody>
          <a:bodyPr wrap="square" lIns="0" tIns="45720" rIns="0" bIns="0" rtlCol="0" vert="horz">
            <a:spAutoFit/>
          </a:bodyPr>
          <a:lstStyle/>
          <a:p>
            <a:pPr marL="137795">
              <a:lnSpc>
                <a:spcPct val="100000"/>
              </a:lnSpc>
              <a:spcBef>
                <a:spcPts val="360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96111" y="553669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901700" y="5991697"/>
            <a:ext cx="3482340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7.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surface generated by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: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5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409093" y="6125907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4405914" y="5864664"/>
            <a:ext cx="178435" cy="460375"/>
          </a:xfrm>
          <a:prstGeom prst="rect">
            <a:avLst/>
          </a:prstGeom>
        </p:spPr>
        <p:txBody>
          <a:bodyPr wrap="square" lIns="0" tIns="450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dirty="0" sz="1150" spc="-35">
                <a:latin typeface="Times New Roman"/>
                <a:cs typeface="Times New Roman"/>
              </a:rPr>
              <a:t>4</a:t>
            </a:r>
            <a:r>
              <a:rPr dirty="0" sz="1250" spc="-30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  <a:p>
            <a:pPr marL="60960">
              <a:lnSpc>
                <a:spcPct val="100000"/>
              </a:lnSpc>
              <a:spcBef>
                <a:spcPts val="275"/>
              </a:spcBef>
            </a:pPr>
            <a:r>
              <a:rPr dirty="0" sz="1150" spc="25">
                <a:latin typeface="Times New Roman"/>
                <a:cs typeface="Times New Roman"/>
              </a:rPr>
              <a:t>5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663" y="6475516"/>
            <a:ext cx="592201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type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152108" y="6833873"/>
            <a:ext cx="591820" cy="2851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8955" algn="l"/>
              </a:tabLst>
            </a:pP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175">
                <a:latin typeface="Times New Roman"/>
                <a:cs typeface="Times New Roman"/>
              </a:rPr>
              <a:t>	</a:t>
            </a:r>
            <a:r>
              <a:rPr dirty="0" sz="1700" spc="-17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559699" y="6978488"/>
            <a:ext cx="76200" cy="1485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800" spc="-5">
                <a:latin typeface="Times New Roman"/>
                <a:cs typeface="Times New Roman"/>
              </a:rPr>
              <a:t>5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525568" y="6874420"/>
            <a:ext cx="130810" cy="1549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sng" sz="8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dirty="0" u="sng" sz="850" spc="-3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sz="8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663" y="6874375"/>
            <a:ext cx="2439035" cy="2209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generated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665">
                <a:latin typeface="Calibri"/>
                <a:cs typeface="Calibri"/>
              </a:rPr>
              <a:t> </a:t>
            </a:r>
            <a:r>
              <a:rPr dirty="0" sz="1250" spc="60">
                <a:latin typeface="Symbol"/>
                <a:cs typeface="Symbol"/>
              </a:rPr>
              <a:t>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314828" y="6874509"/>
            <a:ext cx="488950" cy="2209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440055" algn="l"/>
              </a:tabLst>
            </a:pPr>
            <a:r>
              <a:rPr dirty="0" sz="1200" spc="35">
                <a:latin typeface="Times New Roman"/>
                <a:cs typeface="Times New Roman"/>
              </a:rPr>
              <a:t>,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	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1596" y="7302241"/>
            <a:ext cx="5950585" cy="40767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 marR="5080">
              <a:lnSpc>
                <a:spcPct val="101600"/>
              </a:lnSpc>
              <a:spcBef>
                <a:spcPts val="11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rotate around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65" i="1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24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move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 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origin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225" i="1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</a:t>
            </a:r>
            <a:r>
              <a:rPr dirty="0" sz="1200" spc="28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anything).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619137" y="7833984"/>
            <a:ext cx="81280" cy="1638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900" spc="-15">
                <a:latin typeface="Times New Roman"/>
                <a:cs typeface="Times New Roman"/>
              </a:rPr>
              <a:t>5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76202" y="7756669"/>
            <a:ext cx="328295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angle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85">
                <a:latin typeface="Calibri"/>
                <a:cs typeface="Calibri"/>
              </a:rPr>
              <a:t> </a:t>
            </a:r>
            <a:r>
              <a:rPr dirty="0" u="sng" baseline="27777" sz="1350" spc="-6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dirty="0" u="sng" baseline="26315" sz="1425" spc="-6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6315" sz="1425" spc="3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z-axis.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86710" y="8121424"/>
            <a:ext cx="5977255" cy="516255"/>
          </a:xfrm>
          <a:prstGeom prst="rect">
            <a:avLst/>
          </a:prstGeom>
        </p:spPr>
        <p:txBody>
          <a:bodyPr wrap="square" lIns="0" tIns="66040" rIns="0" bIns="0" rtlCol="0" vert="horz">
            <a:spAutoFit/>
          </a:bodyPr>
          <a:lstStyle/>
          <a:p>
            <a:pPr marL="27305">
              <a:lnSpc>
                <a:spcPct val="100000"/>
              </a:lnSpc>
              <a:spcBef>
                <a:spcPts val="52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other</a:t>
            </a:r>
            <a:r>
              <a:rPr dirty="0" sz="1100" spc="-5">
                <a:latin typeface="Calibri"/>
                <a:cs typeface="Calibri"/>
              </a:rPr>
              <a:t> words,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open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“wall”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>
                <a:latin typeface="Calibri"/>
                <a:cs typeface="Calibri"/>
              </a:rPr>
              <a:t> of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ts val="969"/>
              </a:lnSpc>
              <a:spcBef>
                <a:spcPts val="420"/>
              </a:spcBef>
            </a:pPr>
            <a:r>
              <a:rPr dirty="0" u="sng" baseline="27777" sz="1350" spc="-6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dirty="0" u="sng" baseline="26315" sz="1425" spc="-6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6315" sz="1425" spc="60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angle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20">
                <a:latin typeface="Calibri"/>
                <a:cs typeface="Calibri"/>
              </a:rPr>
              <a:t> </a:t>
            </a:r>
            <a:r>
              <a:rPr dirty="0" u="sng" baseline="24691" sz="1350" spc="-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4691" sz="1350" spc="75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with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  <a:p>
            <a:pPr marL="100330">
              <a:lnSpc>
                <a:spcPts val="730"/>
              </a:lnSpc>
              <a:tabLst>
                <a:tab pos="3178175" algn="l"/>
              </a:tabLst>
            </a:pPr>
            <a:r>
              <a:rPr dirty="0" sz="900" spc="-15">
                <a:latin typeface="Times New Roman"/>
                <a:cs typeface="Times New Roman"/>
              </a:rPr>
              <a:t>5	</a:t>
            </a:r>
            <a:r>
              <a:rPr dirty="0" sz="850" spc="20">
                <a:latin typeface="Times New Roman"/>
                <a:cs typeface="Times New Roman"/>
              </a:rPr>
              <a:t>5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96111" y="884529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5439" y="1067662"/>
            <a:ext cx="4457065" cy="4322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88900">
              <a:lnSpc>
                <a:spcPct val="100000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8.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surface generated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: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7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sin</a:t>
            </a:r>
            <a:r>
              <a:rPr dirty="0" sz="1150" spc="-17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8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cos</a:t>
            </a:r>
            <a:r>
              <a:rPr dirty="0" sz="1250" spc="2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>
              <a:lnSpc>
                <a:spcPct val="100000"/>
              </a:lnSpc>
            </a:pPr>
            <a:endParaRPr sz="1500">
              <a:latin typeface="Symbol"/>
              <a:cs typeface="Symbol"/>
            </a:endParaRPr>
          </a:p>
          <a:p>
            <a:pPr marL="88900">
              <a:lnSpc>
                <a:spcPct val="100000"/>
              </a:lnSpc>
              <a:spcBef>
                <a:spcPts val="133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2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Calibri"/>
              <a:cs typeface="Calibri"/>
            </a:endParaRPr>
          </a:p>
          <a:p>
            <a:pPr algn="r" marR="798830">
              <a:lnSpc>
                <a:spcPct val="100000"/>
              </a:lnSpc>
            </a:pPr>
            <a:r>
              <a:rPr dirty="0" sz="1200" spc="-5">
                <a:latin typeface="Symbol"/>
                <a:cs typeface="Symbol"/>
              </a:rPr>
              <a:t></a:t>
            </a:r>
            <a:r>
              <a:rPr dirty="0" sz="1200" spc="-165">
                <a:latin typeface="Times New Roman"/>
                <a:cs typeface="Times New Roman"/>
              </a:rPr>
              <a:t> </a:t>
            </a:r>
            <a:r>
              <a:rPr dirty="0" baseline="42735" sz="975" spc="30">
                <a:latin typeface="Times New Roman"/>
                <a:cs typeface="Times New Roman"/>
              </a:rPr>
              <a:t>2</a:t>
            </a:r>
            <a:r>
              <a:rPr dirty="0" baseline="42735" sz="975">
                <a:latin typeface="Times New Roman"/>
                <a:cs typeface="Times New Roman"/>
              </a:rPr>
              <a:t> </a:t>
            </a:r>
            <a:r>
              <a:rPr dirty="0" baseline="42735" sz="975" spc="10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75">
                <a:latin typeface="Times New Roman"/>
                <a:cs typeface="Times New Roman"/>
              </a:rPr>
              <a:t>2</a:t>
            </a:r>
            <a:r>
              <a:rPr dirty="0" sz="1200" spc="-5">
                <a:latin typeface="Symbol"/>
                <a:cs typeface="Symbol"/>
              </a:rPr>
              <a:t>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</a:t>
            </a:r>
            <a:r>
              <a:rPr dirty="0" sz="1150" spc="15">
                <a:latin typeface="Times New Roman"/>
                <a:cs typeface="Times New Roman"/>
              </a:rPr>
              <a:t>in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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0">
                <a:latin typeface="Times New Roman"/>
                <a:cs typeface="Times New Roman"/>
              </a:rPr>
              <a:t>o</a:t>
            </a:r>
            <a:r>
              <a:rPr dirty="0" sz="1150" spc="70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Symbol"/>
                <a:cs typeface="Symbol"/>
              </a:rPr>
              <a:t></a:t>
            </a:r>
            <a:endParaRPr sz="12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00">
              <a:latin typeface="Symbol"/>
              <a:cs typeface="Symbol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easily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 this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00">
              <a:latin typeface="Calibri"/>
              <a:cs typeface="Calibri"/>
            </a:endParaRPr>
          </a:p>
          <a:p>
            <a:pPr marL="2143125" marR="920750" indent="293370">
              <a:lnSpc>
                <a:spcPct val="136100"/>
              </a:lnSpc>
            </a:pP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1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1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40" i="1">
                <a:latin typeface="Times New Roman"/>
                <a:cs typeface="Times New Roman"/>
              </a:rPr>
              <a:t>z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r>
              <a:rPr dirty="0" baseline="43650" sz="1050" spc="30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Symbol"/>
                <a:cs typeface="Symbol"/>
              </a:rPr>
              <a:t></a:t>
            </a:r>
            <a:r>
              <a:rPr dirty="0" sz="1200" spc="20">
                <a:latin typeface="Times New Roman"/>
                <a:cs typeface="Times New Roman"/>
              </a:rPr>
              <a:t>2</a:t>
            </a:r>
            <a:r>
              <a:rPr dirty="0" sz="1200" spc="20" i="1">
                <a:latin typeface="Times New Roman"/>
                <a:cs typeface="Times New Roman"/>
              </a:rPr>
              <a:t>x </a:t>
            </a:r>
            <a:r>
              <a:rPr dirty="0" sz="1200" spc="-285" i="1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350">
              <a:latin typeface="Calibri"/>
              <a:cs typeface="Calibri"/>
            </a:endParaRPr>
          </a:p>
          <a:p>
            <a:pPr algn="r" marR="807720">
              <a:lnSpc>
                <a:spcPct val="100000"/>
              </a:lnSpc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marL="2208530">
              <a:lnSpc>
                <a:spcPct val="100000"/>
              </a:lnSpc>
              <a:spcBef>
                <a:spcPts val="44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Symbol"/>
                <a:cs typeface="Symbol"/>
              </a:rPr>
              <a:t>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120" i="1">
                <a:latin typeface="Times New Roman"/>
                <a:cs typeface="Times New Roman"/>
              </a:rPr>
              <a:t>z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  <a:spcBef>
                <a:spcPts val="17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So, </a:t>
            </a:r>
            <a:r>
              <a:rPr dirty="0" baseline="5050" sz="1650" spc="-7">
                <a:latin typeface="Calibri"/>
                <a:cs typeface="Calibri"/>
              </a:rPr>
              <a:t>it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looks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like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have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sphere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with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radius</a:t>
            </a:r>
            <a:r>
              <a:rPr dirty="0" baseline="5050" sz="1650">
                <a:latin typeface="Calibri"/>
                <a:cs typeface="Calibri"/>
              </a:rPr>
              <a:t> 1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centered at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1,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0,0</a:t>
            </a:r>
            <a:r>
              <a:rPr dirty="0" sz="1600" spc="5">
                <a:latin typeface="Symbol"/>
                <a:cs typeface="Symbol"/>
              </a:rPr>
              <a:t>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96111" y="562355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37" y="5732613"/>
            <a:ext cx="2667000" cy="187960"/>
          </a:xfrm>
          <a:custGeom>
            <a:avLst/>
            <a:gdLst/>
            <a:ahLst/>
            <a:cxnLst/>
            <a:rect l="l" t="t" r="r" b="b"/>
            <a:pathLst>
              <a:path w="2667000" h="187960">
                <a:moveTo>
                  <a:pt x="2633782" y="1"/>
                </a:moveTo>
                <a:lnTo>
                  <a:pt x="33162" y="1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2633782" y="187595"/>
                </a:lnTo>
                <a:lnTo>
                  <a:pt x="2658653" y="145848"/>
                </a:lnTo>
                <a:lnTo>
                  <a:pt x="2666944" y="93798"/>
                </a:lnTo>
                <a:lnTo>
                  <a:pt x="2658653" y="41748"/>
                </a:lnTo>
                <a:lnTo>
                  <a:pt x="2633782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606780" y="5548240"/>
            <a:ext cx="2181225" cy="187960"/>
          </a:xfrm>
          <a:custGeom>
            <a:avLst/>
            <a:gdLst/>
            <a:ahLst/>
            <a:cxnLst/>
            <a:rect l="l" t="t" r="r" b="b"/>
            <a:pathLst>
              <a:path w="2181225" h="187960">
                <a:moveTo>
                  <a:pt x="2148044" y="2"/>
                </a:moveTo>
                <a:lnTo>
                  <a:pt x="33165" y="2"/>
                </a:lnTo>
                <a:lnTo>
                  <a:pt x="8293" y="41749"/>
                </a:lnTo>
                <a:lnTo>
                  <a:pt x="2" y="93799"/>
                </a:lnTo>
                <a:lnTo>
                  <a:pt x="8293" y="145848"/>
                </a:lnTo>
                <a:lnTo>
                  <a:pt x="33165" y="187596"/>
                </a:lnTo>
                <a:lnTo>
                  <a:pt x="2148044" y="187596"/>
                </a:lnTo>
                <a:lnTo>
                  <a:pt x="2172916" y="145848"/>
                </a:lnTo>
                <a:lnTo>
                  <a:pt x="2181207" y="93799"/>
                </a:lnTo>
                <a:lnTo>
                  <a:pt x="2172916" y="41749"/>
                </a:lnTo>
                <a:lnTo>
                  <a:pt x="2148044" y="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01700" y="894080"/>
            <a:ext cx="54057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5">
                <a:latin typeface="Calibri"/>
                <a:cs typeface="Calibri"/>
              </a:rPr>
              <a:t> above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triangle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651" y="3938377"/>
            <a:ext cx="5866765" cy="19792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96520">
              <a:lnSpc>
                <a:spcPct val="1103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 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angle between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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-1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with a </a:t>
            </a:r>
            <a:r>
              <a:rPr dirty="0" sz="1100" spc="-5">
                <a:latin typeface="Calibri"/>
                <a:cs typeface="Calibri"/>
              </a:rPr>
              <a:t>little geometry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also know 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 spc="210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</a:t>
            </a:r>
            <a:r>
              <a:rPr dirty="0" sz="1200" spc="26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vertical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triangle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95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Then,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triangle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00">
              <a:latin typeface="Calibri"/>
              <a:cs typeface="Calibri"/>
            </a:endParaRPr>
          </a:p>
          <a:p>
            <a:pPr algn="ctr" marR="352425">
              <a:lnSpc>
                <a:spcPct val="100000"/>
              </a:lnSpc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7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75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  <a:p>
            <a:pPr algn="ctr" marR="386080">
              <a:lnSpc>
                <a:spcPct val="100000"/>
              </a:lnSpc>
              <a:spcBef>
                <a:spcPts val="315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50">
              <a:latin typeface="Symbol"/>
              <a:cs typeface="Symbol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for.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7447" y="6115811"/>
            <a:ext cx="5937885" cy="676910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646045">
              <a:lnSpc>
                <a:spcPts val="1375"/>
              </a:lnSpc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  <a:p>
            <a:pPr marL="2615565">
              <a:lnSpc>
                <a:spcPct val="100000"/>
              </a:lnSpc>
              <a:spcBef>
                <a:spcPts val="290"/>
              </a:spcBef>
            </a:pP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1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2648585">
              <a:lnSpc>
                <a:spcPct val="100000"/>
              </a:lnSpc>
              <a:spcBef>
                <a:spcPts val="290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70">
                <a:latin typeface="Times New Roman"/>
                <a:cs typeface="Times New Roman"/>
              </a:rPr>
              <a:t>s</a:t>
            </a:r>
            <a:r>
              <a:rPr dirty="0" sz="1250" spc="-35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1700" y="6959569"/>
            <a:ext cx="323913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Pythagorean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theorem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17447" y="7350252"/>
            <a:ext cx="5937885" cy="248920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10160" rIns="0" bIns="0" rtlCol="0" vert="horz">
            <a:spAutoFit/>
          </a:bodyPr>
          <a:lstStyle/>
          <a:p>
            <a:pPr algn="ctr" marL="635">
              <a:lnSpc>
                <a:spcPct val="100000"/>
              </a:lnSpc>
              <a:spcBef>
                <a:spcPts val="80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1700" y="7749641"/>
            <a:ext cx="5734685" cy="12268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point.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 formulas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previous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section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50">
              <a:latin typeface="Calibri"/>
              <a:cs typeface="Calibri"/>
            </a:endParaRPr>
          </a:p>
          <a:p>
            <a:pPr algn="just" marL="2448560" marR="2675890">
              <a:lnSpc>
                <a:spcPct val="120900"/>
              </a:lnSpc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5">
                <a:latin typeface="Times New Roman"/>
                <a:cs typeface="Times New Roman"/>
              </a:rPr>
              <a:t>s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90">
                <a:latin typeface="Times New Roman"/>
                <a:cs typeface="Times New Roman"/>
              </a:rPr>
              <a:t>n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52700" y="1378429"/>
            <a:ext cx="2705099" cy="22948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94080"/>
            <a:ext cx="43643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above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7447" y="1286255"/>
            <a:ext cx="5937885" cy="676910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493645">
              <a:lnSpc>
                <a:spcPts val="1375"/>
              </a:lnSpc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8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0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2491740">
              <a:lnSpc>
                <a:spcPct val="100000"/>
              </a:lnSpc>
              <a:spcBef>
                <a:spcPts val="29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90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2498725">
              <a:lnSpc>
                <a:spcPct val="100000"/>
              </a:lnSpc>
              <a:spcBef>
                <a:spcPts val="290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70">
                <a:latin typeface="Times New Roman"/>
                <a:cs typeface="Times New Roman"/>
              </a:rPr>
              <a:t>s</a:t>
            </a:r>
            <a:r>
              <a:rPr dirty="0" sz="1250" spc="-35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6300" y="2150871"/>
            <a:ext cx="32435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know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 </a:t>
            </a:r>
            <a:r>
              <a:rPr dirty="0" baseline="43650" sz="1050" spc="9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17447" y="2578601"/>
            <a:ext cx="5937885" cy="248920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10160" rIns="0" bIns="0" rtlCol="0" vert="horz">
            <a:spAutoFit/>
          </a:bodyPr>
          <a:lstStyle/>
          <a:p>
            <a:pPr algn="ctr" marL="6350">
              <a:lnSpc>
                <a:spcPct val="100000"/>
              </a:lnSpc>
              <a:spcBef>
                <a:spcPts val="80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700" y="2977997"/>
            <a:ext cx="5737225" cy="7810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Converting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usually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 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 conversion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done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each.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Calibri"/>
              <a:cs typeface="Calibri"/>
            </a:endParaRPr>
          </a:p>
          <a:p>
            <a:pPr marL="83820">
              <a:lnSpc>
                <a:spcPct val="100000"/>
              </a:lnSpc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1</a:t>
            </a:r>
            <a:r>
              <a:rPr dirty="0" sz="1200" spc="2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Perform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conversions.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78952" y="3859214"/>
            <a:ext cx="180077" cy="16285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7191" y="3859214"/>
            <a:ext cx="182468" cy="160496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043885" y="3962166"/>
            <a:ext cx="8953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dirty="0" sz="1150" spc="25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96876" y="3884671"/>
            <a:ext cx="79692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  <a:tabLst>
                <a:tab pos="724535" algn="l"/>
              </a:tabLst>
            </a:pPr>
            <a:r>
              <a:rPr dirty="0" sz="1150" spc="20">
                <a:latin typeface="Symbol"/>
                <a:cs typeface="Symbol"/>
              </a:rPr>
              <a:t></a:t>
            </a:r>
            <a:r>
              <a:rPr dirty="0" sz="1150" spc="20">
                <a:latin typeface="Times New Roman"/>
                <a:cs typeface="Times New Roman"/>
              </a:rPr>
              <a:t>	</a:t>
            </a:r>
            <a:r>
              <a:rPr dirty="0" sz="1150" spc="20">
                <a:latin typeface="Symbol"/>
                <a:cs typeface="Symbol"/>
              </a:rPr>
              <a:t>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96876" y="3979472"/>
            <a:ext cx="79692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  <a:tabLst>
                <a:tab pos="724535" algn="l"/>
              </a:tabLst>
            </a:pPr>
            <a:r>
              <a:rPr dirty="0" sz="1150" spc="20">
                <a:latin typeface="Symbol"/>
                <a:cs typeface="Symbol"/>
              </a:rPr>
              <a:t></a:t>
            </a:r>
            <a:r>
              <a:rPr dirty="0" sz="1150" spc="20">
                <a:latin typeface="Times New Roman"/>
                <a:cs typeface="Times New Roman"/>
              </a:rPr>
              <a:t>	</a:t>
            </a:r>
            <a:r>
              <a:rPr dirty="0" sz="1150" spc="20">
                <a:latin typeface="Symbol"/>
                <a:cs typeface="Symbol"/>
              </a:rPr>
              <a:t>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05127" y="3835778"/>
            <a:ext cx="449834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100" b="1">
                <a:latin typeface="Times New Roman"/>
                <a:cs typeface="Times New Roman"/>
              </a:rPr>
              <a:t>(a)</a:t>
            </a:r>
            <a:r>
              <a:rPr dirty="0" sz="1100" spc="15" b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45">
                <a:latin typeface="Calibri"/>
                <a:cs typeface="Calibri"/>
              </a:rPr>
              <a:t> </a:t>
            </a:r>
            <a:r>
              <a:rPr dirty="0" baseline="31400" sz="1725" spc="30">
                <a:latin typeface="Symbol"/>
                <a:cs typeface="Symbol"/>
              </a:rPr>
              <a:t></a:t>
            </a:r>
            <a:r>
              <a:rPr dirty="0" baseline="31400" sz="1725" spc="30">
                <a:latin typeface="Times New Roman"/>
                <a:cs typeface="Times New Roman"/>
              </a:rPr>
              <a:t>  </a:t>
            </a:r>
            <a:r>
              <a:rPr dirty="0" baseline="31400" sz="1725" spc="97">
                <a:latin typeface="Times New Roman"/>
                <a:cs typeface="Times New Roman"/>
              </a:rPr>
              <a:t> </a:t>
            </a:r>
            <a:r>
              <a:rPr dirty="0" sz="1150" spc="55">
                <a:latin typeface="Times New Roman"/>
                <a:cs typeface="Times New Roman"/>
              </a:rPr>
              <a:t>6,</a:t>
            </a:r>
            <a:r>
              <a:rPr dirty="0" baseline="36231" sz="1725" spc="-179">
                <a:latin typeface="Times New Roman"/>
                <a:cs typeface="Times New Roman"/>
              </a:rPr>
              <a:t> </a:t>
            </a:r>
            <a:r>
              <a:rPr dirty="0" u="sng" baseline="33333" sz="1875" spc="-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33333" sz="1875" spc="127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  </a:t>
            </a:r>
            <a:r>
              <a:rPr dirty="0" sz="1150" spc="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baseline="31400" sz="1725" spc="30">
                <a:latin typeface="Symbol"/>
                <a:cs typeface="Symbol"/>
              </a:rPr>
              <a:t></a:t>
            </a:r>
            <a:r>
              <a:rPr dirty="0" baseline="31400" sz="1725" spc="25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spherical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66121" y="4223351"/>
            <a:ext cx="182692" cy="161927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960487" y="4087616"/>
            <a:ext cx="4825365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82600">
              <a:lnSpc>
                <a:spcPct val="100000"/>
              </a:lnSpc>
              <a:spcBef>
                <a:spcPts val="100"/>
              </a:spcBef>
            </a:pPr>
            <a:r>
              <a:rPr dirty="0" sz="1100" spc="-5" b="1">
                <a:latin typeface="Times New Roman"/>
                <a:cs typeface="Times New Roman"/>
              </a:rPr>
              <a:t>(b)</a:t>
            </a:r>
            <a:r>
              <a:rPr dirty="0" sz="1100" spc="30" b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45">
                <a:latin typeface="Calibri"/>
                <a:cs typeface="Calibri"/>
              </a:rPr>
              <a:t> </a:t>
            </a:r>
            <a:r>
              <a:rPr dirty="0" baseline="-5167" sz="3225" spc="-112">
                <a:latin typeface="Symbol"/>
                <a:cs typeface="Symbol"/>
              </a:rPr>
              <a:t></a:t>
            </a:r>
            <a:r>
              <a:rPr dirty="0" sz="1200" spc="-75">
                <a:latin typeface="Symbol"/>
                <a:cs typeface="Symbol"/>
              </a:rPr>
              <a:t></a:t>
            </a:r>
            <a:r>
              <a:rPr dirty="0" sz="1200" spc="-75">
                <a:latin typeface="Times New Roman"/>
                <a:cs typeface="Times New Roman"/>
              </a:rPr>
              <a:t>1,1,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5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r>
              <a:rPr dirty="0" baseline="-5167" sz="3225" spc="-11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85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5" name="object 1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29375" y="4959180"/>
            <a:ext cx="180077" cy="163099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2573993" y="5070275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4" h="0">
                <a:moveTo>
                  <a:pt x="0" y="0"/>
                </a:moveTo>
                <a:lnTo>
                  <a:pt x="112349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67617" y="4959177"/>
            <a:ext cx="182467" cy="160735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2247303" y="4852237"/>
            <a:ext cx="796925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326390" algn="l"/>
                <a:tab pos="724535" algn="l"/>
              </a:tabLst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444" sz="1875" spc="-37">
                <a:latin typeface="Symbol"/>
                <a:cs typeface="Symbol"/>
              </a:rPr>
              <a:t></a:t>
            </a:r>
            <a:r>
              <a:rPr dirty="0" baseline="4444" sz="1875" spc="-37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60487" y="4944118"/>
            <a:ext cx="45339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sz="1100" spc="-5" b="1">
                <a:latin typeface="Calibri"/>
                <a:cs typeface="Calibri"/>
              </a:rPr>
              <a:t>(a)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Convert </a:t>
            </a:r>
            <a:r>
              <a:rPr dirty="0" sz="1100" b="1">
                <a:latin typeface="Calibri"/>
                <a:cs typeface="Calibri"/>
              </a:rPr>
              <a:t>the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point</a:t>
            </a:r>
            <a:r>
              <a:rPr dirty="0" sz="1100" spc="145" b="1">
                <a:latin typeface="Calibri"/>
                <a:cs typeface="Calibri"/>
              </a:rPr>
              <a:t> </a:t>
            </a:r>
            <a:r>
              <a:rPr dirty="0" baseline="-13888" sz="1800">
                <a:latin typeface="Symbol"/>
                <a:cs typeface="Symbol"/>
              </a:rPr>
              <a:t></a:t>
            </a:r>
            <a:r>
              <a:rPr dirty="0" baseline="-13888" sz="1800">
                <a:latin typeface="Times New Roman"/>
                <a:cs typeface="Times New Roman"/>
              </a:rPr>
              <a:t>  </a:t>
            </a:r>
            <a:r>
              <a:rPr dirty="0" baseline="-13888" sz="1800" spc="112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6,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baseline="-43981" sz="1800">
                <a:latin typeface="Times New Roman"/>
                <a:cs typeface="Times New Roman"/>
              </a:rPr>
              <a:t>4</a:t>
            </a:r>
            <a:r>
              <a:rPr dirty="0" baseline="-43981" sz="1800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  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baseline="-13888" sz="1800">
                <a:latin typeface="Symbol"/>
                <a:cs typeface="Symbol"/>
              </a:rPr>
              <a:t></a:t>
            </a:r>
            <a:r>
              <a:rPr dirty="0" baseline="-13888" sz="1800" spc="247">
                <a:latin typeface="Times New Roman"/>
                <a:cs typeface="Times New Roman"/>
              </a:rPr>
              <a:t> </a:t>
            </a:r>
            <a:r>
              <a:rPr dirty="0" sz="1100" spc="-5" b="1">
                <a:latin typeface="Calibri"/>
                <a:cs typeface="Calibri"/>
              </a:rPr>
              <a:t>from cylindrical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to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spherical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100356" y="6288138"/>
            <a:ext cx="513715" cy="180975"/>
            <a:chOff x="3100356" y="6288138"/>
            <a:chExt cx="513715" cy="180975"/>
          </a:xfrm>
        </p:grpSpPr>
        <p:sp>
          <p:nvSpPr>
            <p:cNvPr id="21" name="object 21"/>
            <p:cNvSpPr/>
            <p:nvPr/>
          </p:nvSpPr>
          <p:spPr>
            <a:xfrm>
              <a:off x="3101546" y="6401643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524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117024" y="6401643"/>
              <a:ext cx="37465" cy="67310"/>
            </a:xfrm>
            <a:custGeom>
              <a:avLst/>
              <a:gdLst/>
              <a:ahLst/>
              <a:cxnLst/>
              <a:rect l="l" t="t" r="r" b="b"/>
              <a:pathLst>
                <a:path w="37464" h="67310">
                  <a:moveTo>
                    <a:pt x="0" y="0"/>
                  </a:moveTo>
                  <a:lnTo>
                    <a:pt x="36909" y="6707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153934" y="6291709"/>
              <a:ext cx="40640" cy="177165"/>
            </a:xfrm>
            <a:custGeom>
              <a:avLst/>
              <a:gdLst/>
              <a:ahLst/>
              <a:cxnLst/>
              <a:rect l="l" t="t" r="r" b="b"/>
              <a:pathLst>
                <a:path w="40639" h="177164">
                  <a:moveTo>
                    <a:pt x="0" y="177005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3194415" y="6291709"/>
              <a:ext cx="419734" cy="0"/>
            </a:xfrm>
            <a:custGeom>
              <a:avLst/>
              <a:gdLst/>
              <a:ahLst/>
              <a:cxnLst/>
              <a:rect l="l" t="t" r="r" b="b"/>
              <a:pathLst>
                <a:path w="419735" h="0">
                  <a:moveTo>
                    <a:pt x="0" y="0"/>
                  </a:moveTo>
                  <a:lnTo>
                    <a:pt x="41949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100356" y="6288138"/>
              <a:ext cx="513715" cy="180975"/>
            </a:xfrm>
            <a:custGeom>
              <a:avLst/>
              <a:gdLst/>
              <a:ahLst/>
              <a:cxnLst/>
              <a:rect l="l" t="t" r="r" b="b"/>
              <a:pathLst>
                <a:path w="513714" h="180975">
                  <a:moveTo>
                    <a:pt x="57546" y="180577"/>
                  </a:moveTo>
                  <a:lnTo>
                    <a:pt x="50006" y="180577"/>
                  </a:lnTo>
                  <a:lnTo>
                    <a:pt x="12699" y="118664"/>
                  </a:lnTo>
                  <a:lnTo>
                    <a:pt x="2380" y="125411"/>
                  </a:lnTo>
                  <a:lnTo>
                    <a:pt x="0" y="121045"/>
                  </a:lnTo>
                  <a:lnTo>
                    <a:pt x="21033" y="108346"/>
                  </a:lnTo>
                  <a:lnTo>
                    <a:pt x="53578" y="164701"/>
                  </a:lnTo>
                  <a:lnTo>
                    <a:pt x="91281" y="0"/>
                  </a:lnTo>
                  <a:lnTo>
                    <a:pt x="513555" y="0"/>
                  </a:lnTo>
                  <a:lnTo>
                    <a:pt x="513555" y="7540"/>
                  </a:lnTo>
                  <a:lnTo>
                    <a:pt x="96837" y="7540"/>
                  </a:lnTo>
                  <a:lnTo>
                    <a:pt x="57546" y="18057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6" name="object 26"/>
          <p:cNvGrpSpPr/>
          <p:nvPr/>
        </p:nvGrpSpPr>
        <p:grpSpPr>
          <a:xfrm>
            <a:off x="3775836" y="6306790"/>
            <a:ext cx="391795" cy="164465"/>
            <a:chOff x="3775836" y="6306790"/>
            <a:chExt cx="391795" cy="164465"/>
          </a:xfrm>
        </p:grpSpPr>
        <p:sp>
          <p:nvSpPr>
            <p:cNvPr id="27" name="object 27"/>
            <p:cNvSpPr/>
            <p:nvPr/>
          </p:nvSpPr>
          <p:spPr>
            <a:xfrm>
              <a:off x="3777027" y="6410375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731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792505" y="6410375"/>
              <a:ext cx="37465" cy="60960"/>
            </a:xfrm>
            <a:custGeom>
              <a:avLst/>
              <a:gdLst/>
              <a:ahLst/>
              <a:cxnLst/>
              <a:rect l="l" t="t" r="r" b="b"/>
              <a:pathLst>
                <a:path w="37464" h="60960">
                  <a:moveTo>
                    <a:pt x="0" y="0"/>
                  </a:moveTo>
                  <a:lnTo>
                    <a:pt x="36909" y="6072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829415" y="6310362"/>
              <a:ext cx="40640" cy="161290"/>
            </a:xfrm>
            <a:custGeom>
              <a:avLst/>
              <a:gdLst/>
              <a:ahLst/>
              <a:cxnLst/>
              <a:rect l="l" t="t" r="r" b="b"/>
              <a:pathLst>
                <a:path w="40639" h="161289">
                  <a:moveTo>
                    <a:pt x="0" y="160733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3869896" y="6310362"/>
              <a:ext cx="297815" cy="0"/>
            </a:xfrm>
            <a:custGeom>
              <a:avLst/>
              <a:gdLst/>
              <a:ahLst/>
              <a:cxnLst/>
              <a:rect l="l" t="t" r="r" b="b"/>
              <a:pathLst>
                <a:path w="297814" h="0">
                  <a:moveTo>
                    <a:pt x="0" y="0"/>
                  </a:moveTo>
                  <a:lnTo>
                    <a:pt x="29725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3775836" y="6306790"/>
              <a:ext cx="391795" cy="164465"/>
            </a:xfrm>
            <a:custGeom>
              <a:avLst/>
              <a:gdLst/>
              <a:ahLst/>
              <a:cxnLst/>
              <a:rect l="l" t="t" r="r" b="b"/>
              <a:pathLst>
                <a:path w="391795" h="164464">
                  <a:moveTo>
                    <a:pt x="57546" y="164306"/>
                  </a:moveTo>
                  <a:lnTo>
                    <a:pt x="50006" y="164306"/>
                  </a:lnTo>
                  <a:lnTo>
                    <a:pt x="12699" y="108346"/>
                  </a:lnTo>
                  <a:lnTo>
                    <a:pt x="2380" y="114696"/>
                  </a:lnTo>
                  <a:lnTo>
                    <a:pt x="0" y="110331"/>
                  </a:lnTo>
                  <a:lnTo>
                    <a:pt x="21033" y="98821"/>
                  </a:lnTo>
                  <a:lnTo>
                    <a:pt x="53974" y="148431"/>
                  </a:lnTo>
                  <a:lnTo>
                    <a:pt x="91281" y="0"/>
                  </a:lnTo>
                  <a:lnTo>
                    <a:pt x="391317" y="0"/>
                  </a:lnTo>
                  <a:lnTo>
                    <a:pt x="391317" y="7541"/>
                  </a:lnTo>
                  <a:lnTo>
                    <a:pt x="96837" y="7541"/>
                  </a:lnTo>
                  <a:lnTo>
                    <a:pt x="57546" y="1643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32" name="object 3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29080" y="6306790"/>
            <a:ext cx="172243" cy="164306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41831" y="6306790"/>
            <a:ext cx="181768" cy="161925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947873" y="5079652"/>
            <a:ext cx="5800090" cy="2021839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99210">
              <a:lnSpc>
                <a:spcPct val="100000"/>
              </a:lnSpc>
              <a:spcBef>
                <a:spcPts val="90"/>
              </a:spcBef>
              <a:tabLst>
                <a:tab pos="202438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Symbol"/>
              <a:cs typeface="Symbol"/>
            </a:endParaRPr>
          </a:p>
          <a:p>
            <a:pPr marL="38100" marR="43180" indent="-635">
              <a:lnSpc>
                <a:spcPct val="106800"/>
              </a:lnSpc>
            </a:pP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 spc="-10">
                <a:latin typeface="Calibri"/>
                <a:cs typeface="Calibri"/>
              </a:rPr>
              <a:t>by </a:t>
            </a:r>
            <a:r>
              <a:rPr dirty="0" sz="1100" spc="-5">
                <a:latin typeface="Calibri"/>
                <a:cs typeface="Calibri"/>
              </a:rPr>
              <a:t>acknowledging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4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same in both coordinate systems and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don’t need 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that.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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ctr" marL="71120">
              <a:lnSpc>
                <a:spcPct val="100000"/>
              </a:lnSpc>
              <a:spcBef>
                <a:spcPts val="695"/>
              </a:spcBef>
              <a:tabLst>
                <a:tab pos="424180" algn="l"/>
                <a:tab pos="1097280" algn="l"/>
                <a:tab pos="1645285" algn="l"/>
              </a:tabLst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40" i="1">
                <a:latin typeface="Times New Roman"/>
                <a:cs typeface="Times New Roman"/>
              </a:rPr>
              <a:t>z</a:t>
            </a:r>
            <a:r>
              <a:rPr dirty="0" baseline="43650" sz="1050" spc="60">
                <a:latin typeface="Times New Roman"/>
                <a:cs typeface="Times New Roman"/>
              </a:rPr>
              <a:t>2 </a:t>
            </a:r>
            <a:r>
              <a:rPr dirty="0" baseline="43650" sz="1050" spc="15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8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1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38100" marR="86995">
              <a:lnSpc>
                <a:spcPct val="119000"/>
              </a:lnSpc>
              <a:spcBef>
                <a:spcPts val="1335"/>
              </a:spcBef>
            </a:pPr>
            <a:r>
              <a:rPr dirty="0" sz="1100" spc="-5">
                <a:latin typeface="Calibri"/>
                <a:cs typeface="Calibri"/>
              </a:rPr>
              <a:t>Finally, let’s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we can use </a:t>
            </a:r>
            <a:r>
              <a:rPr dirty="0" sz="1100" spc="-5">
                <a:latin typeface="Calibri"/>
                <a:cs typeface="Calibri"/>
              </a:rPr>
              <a:t>either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conversion for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>
                <a:latin typeface="Calibri"/>
                <a:cs typeface="Calibri"/>
              </a:rPr>
              <a:t> We’ll </a:t>
            </a:r>
            <a:r>
              <a:rPr dirty="0" sz="1100" spc="-5">
                <a:latin typeface="Calibri"/>
                <a:cs typeface="Calibri"/>
              </a:rPr>
              <a:t>use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conversion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428690" y="7354691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54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6" name="object 36"/>
          <p:cNvGrpSpPr/>
          <p:nvPr/>
        </p:nvGrpSpPr>
        <p:grpSpPr>
          <a:xfrm>
            <a:off x="3706959" y="7146728"/>
            <a:ext cx="283845" cy="389255"/>
            <a:chOff x="3706959" y="7146728"/>
            <a:chExt cx="283845" cy="389255"/>
          </a:xfrm>
        </p:grpSpPr>
        <p:pic>
          <p:nvPicPr>
            <p:cNvPr id="37" name="object 3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58096" y="7146728"/>
              <a:ext cx="181557" cy="161925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97340" y="7373741"/>
              <a:ext cx="181557" cy="16192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3706959" y="7354691"/>
              <a:ext cx="283845" cy="0"/>
            </a:xfrm>
            <a:custGeom>
              <a:avLst/>
              <a:gdLst/>
              <a:ahLst/>
              <a:cxnLst/>
              <a:rect l="l" t="t" r="r" b="b"/>
              <a:pathLst>
                <a:path w="283845" h="0">
                  <a:moveTo>
                    <a:pt x="0" y="0"/>
                  </a:moveTo>
                  <a:lnTo>
                    <a:pt x="28383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0" name="object 40"/>
          <p:cNvSpPr/>
          <p:nvPr/>
        </p:nvSpPr>
        <p:spPr>
          <a:xfrm>
            <a:off x="5435709" y="7354691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38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5762352" y="7354691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5" h="0">
                <a:moveTo>
                  <a:pt x="0" y="0"/>
                </a:moveTo>
                <a:lnTo>
                  <a:pt x="11178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 txBox="1"/>
          <p:nvPr/>
        </p:nvSpPr>
        <p:spPr>
          <a:xfrm>
            <a:off x="5782549" y="7346756"/>
            <a:ext cx="88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716473" y="7087518"/>
            <a:ext cx="270510" cy="479425"/>
          </a:xfrm>
          <a:prstGeom prst="rect">
            <a:avLst/>
          </a:prstGeom>
        </p:spPr>
        <p:txBody>
          <a:bodyPr wrap="square" lIns="0" tIns="56515" rIns="0" bIns="0" rtlCol="0" vert="horz">
            <a:spAutoFit/>
          </a:bodyPr>
          <a:lstStyle/>
          <a:p>
            <a:pPr algn="r" marR="43815">
              <a:lnSpc>
                <a:spcPct val="100000"/>
              </a:lnSpc>
              <a:spcBef>
                <a:spcPts val="445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algn="r" marR="5080">
              <a:lnSpc>
                <a:spcPct val="100000"/>
              </a:lnSpc>
              <a:spcBef>
                <a:spcPts val="350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4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442948" y="7338531"/>
            <a:ext cx="9652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559965" y="7219469"/>
            <a:ext cx="216027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5"/>
              </a:spcBef>
              <a:tabLst>
                <a:tab pos="938530" algn="l"/>
                <a:tab pos="139763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7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cos</a:t>
            </a:r>
            <a:r>
              <a:rPr dirty="0" sz="1250" spc="5">
                <a:latin typeface="Symbol"/>
                <a:cs typeface="Symbol"/>
              </a:rPr>
              <a:t></a:t>
            </a:r>
            <a:r>
              <a:rPr dirty="0" sz="1250" spc="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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5">
                <a:latin typeface="Times New Roman"/>
                <a:cs typeface="Times New Roman"/>
              </a:rPr>
              <a:t>cos</a:t>
            </a:r>
            <a:r>
              <a:rPr dirty="0" sz="1250" spc="5">
                <a:latin typeface="Symbol"/>
                <a:cs typeface="Symbol"/>
              </a:rPr>
              <a:t>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215">
                <a:latin typeface="Times New Roman"/>
                <a:cs typeface="Times New Roman"/>
              </a:rPr>
              <a:t> </a:t>
            </a:r>
            <a:r>
              <a:rPr dirty="0" baseline="34722" sz="1800" spc="-7" i="1">
                <a:latin typeface="Times New Roman"/>
                <a:cs typeface="Times New Roman"/>
              </a:rPr>
              <a:t>z</a:t>
            </a:r>
            <a:r>
              <a:rPr dirty="0" baseline="34722" sz="1800" spc="30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299970" y="7219469"/>
            <a:ext cx="158432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5"/>
              </a:spcBef>
              <a:tabLst>
                <a:tab pos="474345" algn="l"/>
              </a:tabLst>
            </a:pPr>
            <a:r>
              <a:rPr dirty="0" sz="1200" spc="-5">
                <a:latin typeface="Symbol"/>
                <a:cs typeface="Symbol"/>
              </a:rPr>
              <a:t>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40">
                <a:latin typeface="Times New Roman"/>
                <a:cs typeface="Times New Roman"/>
              </a:rPr>
              <a:t>s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1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</a:t>
            </a:r>
            <a:r>
              <a:rPr dirty="0" baseline="30092" sz="1800" spc="-97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Times New Roman"/>
                <a:cs typeface="Times New Roman"/>
              </a:rPr>
              <a:t>1</a:t>
            </a:r>
            <a:r>
              <a:rPr dirty="0" baseline="34722" sz="1800" spc="-104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</a:t>
            </a:r>
            <a:r>
              <a:rPr dirty="0" baseline="30092" sz="180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33333" sz="1875" spc="-44">
                <a:latin typeface="Symbol"/>
                <a:cs typeface="Symbol"/>
              </a:rPr>
              <a:t></a:t>
            </a:r>
            <a:endParaRPr baseline="33333" sz="1875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328646" y="7268571"/>
            <a:ext cx="3162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-27777" sz="1800" spc="-7">
                <a:latin typeface="Times New Roman"/>
                <a:cs typeface="Times New Roman"/>
              </a:rPr>
              <a:t>2</a:t>
            </a:r>
            <a:r>
              <a:rPr dirty="0" baseline="-27777" sz="18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354045" y="7364219"/>
            <a:ext cx="2654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9367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960627" y="7551611"/>
            <a:ext cx="528447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5"/>
              </a:spcBef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5">
                <a:latin typeface="Calibri"/>
                <a:cs typeface="Calibri"/>
              </a:rPr>
              <a:t> that there are many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80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24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cos</a:t>
            </a:r>
            <a:r>
              <a:rPr dirty="0" sz="1250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u="sng" baseline="35714" sz="105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5714" sz="1050" spc="18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have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85985" y="7665446"/>
            <a:ext cx="4989830" cy="3295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r" marR="901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r>
              <a:rPr dirty="0" sz="1100" spc="-5">
                <a:latin typeface="Calibri"/>
                <a:cs typeface="Calibri"/>
              </a:rPr>
              <a:t>restricted</a:t>
            </a:r>
            <a:r>
              <a:rPr dirty="0" sz="1100" spc="80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23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 spc="30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51" name="object 5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996978" y="8313738"/>
            <a:ext cx="181767" cy="160495"/>
          </a:xfrm>
          <a:prstGeom prst="rect">
            <a:avLst/>
          </a:prstGeom>
        </p:spPr>
      </p:pic>
      <p:sp>
        <p:nvSpPr>
          <p:cNvPr id="52" name="object 52"/>
          <p:cNvSpPr/>
          <p:nvPr/>
        </p:nvSpPr>
        <p:spPr>
          <a:xfrm>
            <a:off x="4243041" y="8424669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5" h="0">
                <a:moveTo>
                  <a:pt x="0" y="0"/>
                </a:moveTo>
                <a:lnTo>
                  <a:pt x="111918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435923" y="8424669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5" h="0">
                <a:moveTo>
                  <a:pt x="0" y="0"/>
                </a:moveTo>
                <a:lnTo>
                  <a:pt x="111918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3836640" y="8206972"/>
            <a:ext cx="80518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405765" algn="l"/>
              </a:tabLst>
            </a:pPr>
            <a:r>
              <a:rPr dirty="0" sz="1150" spc="15">
                <a:latin typeface="Symbol"/>
                <a:cs typeface="Symbol"/>
              </a:rPr>
              <a:t>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727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82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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836640" y="8434001"/>
            <a:ext cx="717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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237880" y="8416692"/>
            <a:ext cx="429259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</a:pPr>
            <a:r>
              <a:rPr dirty="0" sz="1150" spc="25">
                <a:latin typeface="Times New Roman"/>
                <a:cs typeface="Times New Roman"/>
              </a:rPr>
              <a:t>4 </a:t>
            </a:r>
            <a:r>
              <a:rPr dirty="0" sz="1150" spc="25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baseline="-7246" sz="1725" spc="22">
                <a:latin typeface="Symbol"/>
                <a:cs typeface="Symbol"/>
              </a:rPr>
              <a:t></a:t>
            </a:r>
            <a:endParaRPr baseline="-7246" sz="1725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960597" y="8298680"/>
            <a:ext cx="376872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  <a:tabLst>
                <a:tab pos="3415665" algn="l"/>
                <a:tab pos="3609340" algn="l"/>
              </a:tabLst>
            </a:pP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5">
                <a:latin typeface="Calibri"/>
                <a:cs typeface="Calibri"/>
              </a:rPr>
              <a:t>ph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ri</a:t>
            </a:r>
            <a:r>
              <a:rPr dirty="0" sz="1100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rdina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p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il</a:t>
            </a:r>
            <a:r>
              <a:rPr dirty="0" sz="1100">
                <a:latin typeface="Calibri"/>
                <a:cs typeface="Calibri"/>
              </a:rPr>
              <a:t>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14">
                <a:latin typeface="Calibri"/>
                <a:cs typeface="Calibri"/>
              </a:rPr>
              <a:t> </a:t>
            </a:r>
            <a:r>
              <a:rPr dirty="0" baseline="-14492" sz="1725" spc="22">
                <a:latin typeface="Symbol"/>
                <a:cs typeface="Symbol"/>
              </a:rPr>
              <a:t></a:t>
            </a:r>
            <a:r>
              <a:rPr dirty="0" baseline="-14492" sz="17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-35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2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baseline="-14492" sz="1725" spc="22">
                <a:latin typeface="Symbol"/>
                <a:cs typeface="Symbol"/>
              </a:rPr>
              <a:t></a:t>
            </a:r>
            <a:r>
              <a:rPr dirty="0" baseline="-14492" sz="1725" spc="-112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914400" y="3566159"/>
            <a:ext cx="5943600" cy="5274945"/>
          </a:xfrm>
          <a:custGeom>
            <a:avLst/>
            <a:gdLst/>
            <a:ahLst/>
            <a:cxnLst/>
            <a:rect l="l" t="t" r="r" b="b"/>
            <a:pathLst>
              <a:path w="5943600" h="527494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5268468"/>
                </a:lnTo>
                <a:lnTo>
                  <a:pt x="6096" y="526846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5268468"/>
                </a:lnTo>
                <a:lnTo>
                  <a:pt x="0" y="5274564"/>
                </a:lnTo>
                <a:lnTo>
                  <a:pt x="6096" y="5274564"/>
                </a:lnTo>
                <a:lnTo>
                  <a:pt x="5937504" y="5274564"/>
                </a:lnTo>
                <a:lnTo>
                  <a:pt x="5943600" y="5274564"/>
                </a:lnTo>
                <a:lnTo>
                  <a:pt x="5943600" y="526846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47927" y="826259"/>
            <a:ext cx="4432935" cy="35306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(b)</a:t>
            </a:r>
            <a:r>
              <a:rPr dirty="0" spc="10"/>
              <a:t> </a:t>
            </a:r>
            <a:r>
              <a:rPr dirty="0" spc="-5"/>
              <a:t>Convert </a:t>
            </a:r>
            <a:r>
              <a:rPr dirty="0"/>
              <a:t>the</a:t>
            </a:r>
            <a:r>
              <a:rPr dirty="0" spc="5"/>
              <a:t> </a:t>
            </a:r>
            <a:r>
              <a:rPr dirty="0" spc="-5"/>
              <a:t>point</a:t>
            </a:r>
            <a:r>
              <a:rPr dirty="0" spc="150"/>
              <a:t> </a:t>
            </a:r>
            <a:r>
              <a:rPr dirty="0" baseline="-5167" sz="3225" spc="-112" b="0">
                <a:latin typeface="Symbol"/>
                <a:cs typeface="Symbol"/>
              </a:rPr>
              <a:t></a:t>
            </a:r>
            <a:r>
              <a:rPr dirty="0" sz="1200" spc="-75" b="0">
                <a:latin typeface="Symbol"/>
                <a:cs typeface="Symbol"/>
              </a:rPr>
              <a:t></a:t>
            </a:r>
            <a:r>
              <a:rPr dirty="0" sz="1200" spc="-75" b="0">
                <a:latin typeface="Times New Roman"/>
                <a:cs typeface="Times New Roman"/>
              </a:rPr>
              <a:t>1,1,</a:t>
            </a:r>
            <a:r>
              <a:rPr dirty="0" sz="1200" spc="-150" b="0">
                <a:latin typeface="Times New Roman"/>
                <a:cs typeface="Times New Roman"/>
              </a:rPr>
              <a:t> </a:t>
            </a:r>
            <a:r>
              <a:rPr dirty="0" sz="1200" b="0">
                <a:latin typeface="Symbol"/>
                <a:cs typeface="Symbol"/>
              </a:rPr>
              <a:t></a:t>
            </a:r>
            <a:r>
              <a:rPr dirty="0" sz="1200" spc="570" b="0">
                <a:latin typeface="Times New Roman"/>
                <a:cs typeface="Times New Roman"/>
              </a:rPr>
              <a:t> </a:t>
            </a:r>
            <a:r>
              <a:rPr dirty="0" sz="1200" b="0">
                <a:latin typeface="Times New Roman"/>
                <a:cs typeface="Times New Roman"/>
              </a:rPr>
              <a:t>2</a:t>
            </a:r>
            <a:r>
              <a:rPr dirty="0" sz="1200" spc="-140" b="0">
                <a:latin typeface="Times New Roman"/>
                <a:cs typeface="Times New Roman"/>
              </a:rPr>
              <a:t> </a:t>
            </a:r>
            <a:r>
              <a:rPr dirty="0" baseline="-5167" sz="3225" spc="-487" b="0">
                <a:latin typeface="Symbol"/>
                <a:cs typeface="Symbol"/>
              </a:rPr>
              <a:t></a:t>
            </a:r>
            <a:r>
              <a:rPr dirty="0" baseline="-5167" sz="3225" spc="-112" b="0">
                <a:latin typeface="Times New Roman"/>
                <a:cs typeface="Times New Roman"/>
              </a:rPr>
              <a:t> </a:t>
            </a:r>
            <a:r>
              <a:rPr dirty="0" sz="1100" spc="-5"/>
              <a:t>from</a:t>
            </a:r>
            <a:r>
              <a:rPr dirty="0" sz="1100" spc="15"/>
              <a:t> </a:t>
            </a:r>
            <a:r>
              <a:rPr dirty="0" sz="1100" spc="-5"/>
              <a:t>Cartesian</a:t>
            </a:r>
            <a:r>
              <a:rPr dirty="0" sz="1100"/>
              <a:t> to</a:t>
            </a:r>
            <a:r>
              <a:rPr dirty="0" sz="1100" spc="-10"/>
              <a:t> </a:t>
            </a:r>
            <a:r>
              <a:rPr dirty="0" sz="1100" spc="-5"/>
              <a:t>spherical</a:t>
            </a:r>
            <a:r>
              <a:rPr dirty="0" sz="1100"/>
              <a:t> </a:t>
            </a:r>
            <a:r>
              <a:rPr dirty="0" sz="1100" spc="-5"/>
              <a:t>coordinates.</a:t>
            </a:r>
            <a:endParaRPr sz="1100"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981611" y="1668676"/>
            <a:ext cx="812165" cy="211454"/>
            <a:chOff x="2981611" y="1668676"/>
            <a:chExt cx="812165" cy="211454"/>
          </a:xfrm>
        </p:grpSpPr>
        <p:sp>
          <p:nvSpPr>
            <p:cNvPr id="4" name="object 4"/>
            <p:cNvSpPr/>
            <p:nvPr/>
          </p:nvSpPr>
          <p:spPr>
            <a:xfrm>
              <a:off x="2982800" y="1800987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30">
                  <a:moveTo>
                    <a:pt x="0" y="11352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998279" y="1800988"/>
              <a:ext cx="37465" cy="78740"/>
            </a:xfrm>
            <a:custGeom>
              <a:avLst/>
              <a:gdLst/>
              <a:ahLst/>
              <a:cxnLst/>
              <a:rect l="l" t="t" r="r" b="b"/>
              <a:pathLst>
                <a:path w="37464" h="78739">
                  <a:moveTo>
                    <a:pt x="0" y="0"/>
                  </a:moveTo>
                  <a:lnTo>
                    <a:pt x="36909" y="7868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035188" y="1672198"/>
              <a:ext cx="40640" cy="207645"/>
            </a:xfrm>
            <a:custGeom>
              <a:avLst/>
              <a:gdLst/>
              <a:ahLst/>
              <a:cxnLst/>
              <a:rect l="l" t="t" r="r" b="b"/>
              <a:pathLst>
                <a:path w="40639" h="207644">
                  <a:moveTo>
                    <a:pt x="0" y="207475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075670" y="1672199"/>
              <a:ext cx="717550" cy="0"/>
            </a:xfrm>
            <a:custGeom>
              <a:avLst/>
              <a:gdLst/>
              <a:ahLst/>
              <a:cxnLst/>
              <a:rect l="l" t="t" r="r" b="b"/>
              <a:pathLst>
                <a:path w="717550" h="0">
                  <a:moveTo>
                    <a:pt x="0" y="0"/>
                  </a:moveTo>
                  <a:lnTo>
                    <a:pt x="7175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981611" y="1668676"/>
              <a:ext cx="812165" cy="211454"/>
            </a:xfrm>
            <a:custGeom>
              <a:avLst/>
              <a:gdLst/>
              <a:ahLst/>
              <a:cxnLst/>
              <a:rect l="l" t="t" r="r" b="b"/>
              <a:pathLst>
                <a:path w="812164" h="211455">
                  <a:moveTo>
                    <a:pt x="57546" y="210998"/>
                  </a:moveTo>
                  <a:lnTo>
                    <a:pt x="50006" y="210998"/>
                  </a:lnTo>
                  <a:lnTo>
                    <a:pt x="12700" y="137794"/>
                  </a:lnTo>
                  <a:lnTo>
                    <a:pt x="2778" y="145624"/>
                  </a:lnTo>
                  <a:lnTo>
                    <a:pt x="0" y="141709"/>
                  </a:lnTo>
                  <a:lnTo>
                    <a:pt x="21034" y="126833"/>
                  </a:lnTo>
                  <a:lnTo>
                    <a:pt x="53578" y="192599"/>
                  </a:lnTo>
                  <a:lnTo>
                    <a:pt x="91281" y="0"/>
                  </a:lnTo>
                  <a:lnTo>
                    <a:pt x="811609" y="0"/>
                  </a:lnTo>
                  <a:lnTo>
                    <a:pt x="811609" y="7437"/>
                  </a:lnTo>
                  <a:lnTo>
                    <a:pt x="97234" y="7437"/>
                  </a:lnTo>
                  <a:lnTo>
                    <a:pt x="57546" y="21099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3955146" y="1687079"/>
            <a:ext cx="548640" cy="160020"/>
            <a:chOff x="3955146" y="1687079"/>
            <a:chExt cx="548640" cy="160020"/>
          </a:xfrm>
        </p:grpSpPr>
        <p:sp>
          <p:nvSpPr>
            <p:cNvPr id="10" name="object 10"/>
            <p:cNvSpPr/>
            <p:nvPr/>
          </p:nvSpPr>
          <p:spPr>
            <a:xfrm>
              <a:off x="3956336" y="1788073"/>
              <a:ext cx="15875" cy="8255"/>
            </a:xfrm>
            <a:custGeom>
              <a:avLst/>
              <a:gdLst/>
              <a:ahLst/>
              <a:cxnLst/>
              <a:rect l="l" t="t" r="r" b="b"/>
              <a:pathLst>
                <a:path w="15875" h="8255">
                  <a:moveTo>
                    <a:pt x="0" y="8220"/>
                  </a:moveTo>
                  <a:lnTo>
                    <a:pt x="1587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972211" y="1788074"/>
              <a:ext cx="36830" cy="59055"/>
            </a:xfrm>
            <a:custGeom>
              <a:avLst/>
              <a:gdLst/>
              <a:ahLst/>
              <a:cxnLst/>
              <a:rect l="l" t="t" r="r" b="b"/>
              <a:pathLst>
                <a:path w="36829" h="59055">
                  <a:moveTo>
                    <a:pt x="0" y="0"/>
                  </a:moveTo>
                  <a:lnTo>
                    <a:pt x="36512" y="5871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008724" y="1690600"/>
              <a:ext cx="40640" cy="156210"/>
            </a:xfrm>
            <a:custGeom>
              <a:avLst/>
              <a:gdLst/>
              <a:ahLst/>
              <a:cxnLst/>
              <a:rect l="l" t="t" r="r" b="b"/>
              <a:pathLst>
                <a:path w="40639" h="156210">
                  <a:moveTo>
                    <a:pt x="0" y="156193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049205" y="1690601"/>
              <a:ext cx="454659" cy="0"/>
            </a:xfrm>
            <a:custGeom>
              <a:avLst/>
              <a:gdLst/>
              <a:ahLst/>
              <a:cxnLst/>
              <a:rect l="l" t="t" r="r" b="b"/>
              <a:pathLst>
                <a:path w="454660" h="0">
                  <a:moveTo>
                    <a:pt x="0" y="0"/>
                  </a:moveTo>
                  <a:lnTo>
                    <a:pt x="4544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955146" y="1687079"/>
              <a:ext cx="548640" cy="160020"/>
            </a:xfrm>
            <a:custGeom>
              <a:avLst/>
              <a:gdLst/>
              <a:ahLst/>
              <a:cxnLst/>
              <a:rect l="l" t="t" r="r" b="b"/>
              <a:pathLst>
                <a:path w="548639" h="160019">
                  <a:moveTo>
                    <a:pt x="57546" y="159716"/>
                  </a:moveTo>
                  <a:lnTo>
                    <a:pt x="50006" y="159716"/>
                  </a:lnTo>
                  <a:lnTo>
                    <a:pt x="13096" y="106086"/>
                  </a:lnTo>
                  <a:lnTo>
                    <a:pt x="2381" y="111567"/>
                  </a:lnTo>
                  <a:lnTo>
                    <a:pt x="0" y="107261"/>
                  </a:lnTo>
                  <a:lnTo>
                    <a:pt x="21034" y="95908"/>
                  </a:lnTo>
                  <a:lnTo>
                    <a:pt x="53975" y="144058"/>
                  </a:lnTo>
                  <a:lnTo>
                    <a:pt x="91281" y="0"/>
                  </a:lnTo>
                  <a:lnTo>
                    <a:pt x="548481" y="0"/>
                  </a:lnTo>
                  <a:lnTo>
                    <a:pt x="548481" y="7437"/>
                  </a:lnTo>
                  <a:lnTo>
                    <a:pt x="96837" y="7437"/>
                  </a:lnTo>
                  <a:lnTo>
                    <a:pt x="57546" y="15971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/>
          <p:nvPr/>
        </p:nvSpPr>
        <p:spPr>
          <a:xfrm>
            <a:off x="947891" y="1303034"/>
            <a:ext cx="3989704" cy="970915"/>
          </a:xfrm>
          <a:prstGeom prst="rect">
            <a:avLst/>
          </a:prstGeom>
        </p:spPr>
        <p:txBody>
          <a:bodyPr wrap="square" lIns="0" tIns="1028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81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215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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1781175">
              <a:lnSpc>
                <a:spcPct val="100000"/>
              </a:lnSpc>
              <a:spcBef>
                <a:spcPts val="690"/>
              </a:spcBef>
              <a:tabLst>
                <a:tab pos="2141220" algn="l"/>
              </a:tabLst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6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00" i="1">
                <a:latin typeface="Times New Roman"/>
                <a:cs typeface="Times New Roman"/>
              </a:rPr>
              <a:t>z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 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95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85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 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294823" y="2557271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552" y="0"/>
                </a:lnTo>
              </a:path>
            </a:pathLst>
          </a:custGeom>
          <a:ln w="74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7" name="object 17"/>
          <p:cNvGrpSpPr/>
          <p:nvPr/>
        </p:nvGrpSpPr>
        <p:grpSpPr>
          <a:xfrm>
            <a:off x="3573123" y="2350864"/>
            <a:ext cx="293370" cy="210185"/>
            <a:chOff x="3573123" y="2350864"/>
            <a:chExt cx="293370" cy="210185"/>
          </a:xfrm>
        </p:grpSpPr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73025" y="2350864"/>
              <a:ext cx="181568" cy="160712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573123" y="2557266"/>
              <a:ext cx="293370" cy="0"/>
            </a:xfrm>
            <a:custGeom>
              <a:avLst/>
              <a:gdLst/>
              <a:ahLst/>
              <a:cxnLst/>
              <a:rect l="l" t="t" r="r" b="b"/>
              <a:pathLst>
                <a:path w="293370" h="0">
                  <a:moveTo>
                    <a:pt x="0" y="0"/>
                  </a:moveTo>
                  <a:lnTo>
                    <a:pt x="293364" y="0"/>
                  </a:lnTo>
                </a:path>
              </a:pathLst>
            </a:custGeom>
            <a:ln w="74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5301990" y="2350860"/>
            <a:ext cx="293370" cy="210185"/>
            <a:chOff x="5301990" y="2350860"/>
            <a:chExt cx="293370" cy="210185"/>
          </a:xfrm>
        </p:grpSpPr>
        <p:pic>
          <p:nvPicPr>
            <p:cNvPr id="21" name="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01892" y="2350860"/>
              <a:ext cx="181569" cy="160712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301990" y="2557261"/>
              <a:ext cx="293370" cy="0"/>
            </a:xfrm>
            <a:custGeom>
              <a:avLst/>
              <a:gdLst/>
              <a:ahLst/>
              <a:cxnLst/>
              <a:rect l="l" t="t" r="r" b="b"/>
              <a:pathLst>
                <a:path w="293370" h="0">
                  <a:moveTo>
                    <a:pt x="0" y="0"/>
                  </a:moveTo>
                  <a:lnTo>
                    <a:pt x="293364" y="0"/>
                  </a:lnTo>
                </a:path>
              </a:pathLst>
            </a:custGeom>
            <a:ln w="74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/>
          <p:nvPr/>
        </p:nvSpPr>
        <p:spPr>
          <a:xfrm>
            <a:off x="5831632" y="2557261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 h="0">
                <a:moveTo>
                  <a:pt x="0" y="0"/>
                </a:moveTo>
                <a:lnTo>
                  <a:pt x="180775" y="0"/>
                </a:lnTo>
              </a:path>
            </a:pathLst>
          </a:custGeom>
          <a:ln w="74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3761025" y="2335792"/>
            <a:ext cx="1016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400415" y="2549216"/>
            <a:ext cx="1016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873705" y="2549216"/>
            <a:ext cx="1016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296266" y="2540928"/>
            <a:ext cx="476884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87350" algn="l"/>
              </a:tabLst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3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413472" y="2422799"/>
            <a:ext cx="230378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950594" algn="l"/>
                <a:tab pos="141033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cos</a:t>
            </a:r>
            <a:r>
              <a:rPr dirty="0" sz="1250" spc="5">
                <a:latin typeface="Symbol"/>
                <a:cs typeface="Symbol"/>
              </a:rPr>
              <a:t></a:t>
            </a:r>
            <a:r>
              <a:rPr dirty="0" sz="1250" spc="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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5">
                <a:latin typeface="Times New Roman"/>
                <a:cs typeface="Times New Roman"/>
              </a:rPr>
              <a:t>cos</a:t>
            </a:r>
            <a:r>
              <a:rPr dirty="0" sz="1250" spc="5">
                <a:latin typeface="Symbol"/>
                <a:cs typeface="Symbol"/>
              </a:rPr>
              <a:t>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225">
                <a:latin typeface="Times New Roman"/>
                <a:cs typeface="Times New Roman"/>
              </a:rPr>
              <a:t> </a:t>
            </a:r>
            <a:r>
              <a:rPr dirty="0" baseline="34722" sz="1800" spc="-7" i="1">
                <a:latin typeface="Times New Roman"/>
                <a:cs typeface="Times New Roman"/>
              </a:rPr>
              <a:t>z</a:t>
            </a:r>
            <a:r>
              <a:rPr dirty="0" baseline="34722" sz="1800" spc="30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</a:t>
            </a:r>
            <a:endParaRPr baseline="34722" sz="18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153415" y="2422849"/>
            <a:ext cx="128016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487045" algn="l"/>
              </a:tabLst>
            </a:pPr>
            <a:r>
              <a:rPr dirty="0" sz="1200" spc="-5">
                <a:latin typeface="Symbol"/>
                <a:cs typeface="Symbol"/>
              </a:rPr>
              <a:t>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cos</a:t>
            </a:r>
            <a:r>
              <a:rPr dirty="0" baseline="47008" sz="975" spc="15">
                <a:latin typeface="Symbol"/>
                <a:cs typeface="Symbol"/>
              </a:rPr>
              <a:t></a:t>
            </a:r>
            <a:r>
              <a:rPr dirty="0" baseline="47008" sz="975" spc="15">
                <a:latin typeface="Times New Roman"/>
                <a:cs typeface="Times New Roman"/>
              </a:rPr>
              <a:t>1</a:t>
            </a:r>
            <a:r>
              <a:rPr dirty="0" baseline="47008" sz="975" spc="37">
                <a:latin typeface="Times New Roman"/>
                <a:cs typeface="Times New Roman"/>
              </a:rPr>
              <a:t> </a:t>
            </a:r>
            <a:r>
              <a:rPr dirty="0" baseline="41666" sz="1800" spc="-7">
                <a:latin typeface="Symbol"/>
                <a:cs typeface="Symbol"/>
              </a:rPr>
              <a:t></a:t>
            </a:r>
            <a:r>
              <a:rPr dirty="0" baseline="41666" sz="1800" spc="-89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</a:t>
            </a:r>
            <a:endParaRPr baseline="34722" sz="18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464528" y="2327507"/>
            <a:ext cx="558165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baseline="6944" sz="1800" spc="-7">
                <a:latin typeface="Symbol"/>
                <a:cs typeface="Symbol"/>
              </a:rPr>
              <a:t></a:t>
            </a:r>
            <a:r>
              <a:rPr dirty="0" baseline="6944" sz="1800" spc="-75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15">
                <a:latin typeface="Times New Roman"/>
                <a:cs typeface="Times New Roman"/>
              </a:rPr>
              <a:t> </a:t>
            </a:r>
            <a:r>
              <a:rPr dirty="0" sz="1200" spc="-65">
                <a:latin typeface="Times New Roman"/>
                <a:cs typeface="Times New Roman"/>
              </a:rPr>
              <a:t>3</a:t>
            </a:r>
            <a:r>
              <a:rPr dirty="0" sz="1250" spc="-65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207632" y="2504796"/>
            <a:ext cx="838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604867" y="2504796"/>
            <a:ext cx="838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207632" y="2599785"/>
            <a:ext cx="838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604867" y="2599785"/>
            <a:ext cx="838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73327" y="2772996"/>
            <a:ext cx="5746750" cy="7975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 parts 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00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23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 allowed.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will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055209" y="3823461"/>
            <a:ext cx="428625" cy="0"/>
          </a:xfrm>
          <a:custGeom>
            <a:avLst/>
            <a:gdLst/>
            <a:ahLst/>
            <a:cxnLst/>
            <a:rect l="l" t="t" r="r" b="b"/>
            <a:pathLst>
              <a:path w="428625" h="0">
                <a:moveTo>
                  <a:pt x="0" y="0"/>
                </a:moveTo>
                <a:lnTo>
                  <a:pt x="42824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7" name="object 37"/>
          <p:cNvGrpSpPr/>
          <p:nvPr/>
        </p:nvGrpSpPr>
        <p:grpSpPr>
          <a:xfrm>
            <a:off x="2645233" y="3819688"/>
            <a:ext cx="473709" cy="196850"/>
            <a:chOff x="2645233" y="3819688"/>
            <a:chExt cx="473709" cy="196850"/>
          </a:xfrm>
        </p:grpSpPr>
        <p:pic>
          <p:nvPicPr>
            <p:cNvPr id="38" name="object 3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38736" y="3854415"/>
              <a:ext cx="181607" cy="16192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2645233" y="3823458"/>
              <a:ext cx="473709" cy="0"/>
            </a:xfrm>
            <a:custGeom>
              <a:avLst/>
              <a:gdLst/>
              <a:ahLst/>
              <a:cxnLst/>
              <a:rect l="l" t="t" r="r" b="b"/>
              <a:pathLst>
                <a:path w="473710" h="0">
                  <a:moveTo>
                    <a:pt x="0" y="0"/>
                  </a:moveTo>
                  <a:lnTo>
                    <a:pt x="47344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40" name="object 4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80461" y="3819685"/>
            <a:ext cx="205398" cy="184746"/>
          </a:xfrm>
          <a:prstGeom prst="rect">
            <a:avLst/>
          </a:prstGeom>
        </p:spPr>
      </p:pic>
      <p:grpSp>
        <p:nvGrpSpPr>
          <p:cNvPr id="41" name="object 41"/>
          <p:cNvGrpSpPr/>
          <p:nvPr/>
        </p:nvGrpSpPr>
        <p:grpSpPr>
          <a:xfrm>
            <a:off x="3647641" y="3615491"/>
            <a:ext cx="205740" cy="212090"/>
            <a:chOff x="3647641" y="3615491"/>
            <a:chExt cx="205740" cy="212090"/>
          </a:xfrm>
        </p:grpSpPr>
        <p:pic>
          <p:nvPicPr>
            <p:cNvPr id="42" name="object 4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59537" y="3615491"/>
              <a:ext cx="181607" cy="161926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3647641" y="3823453"/>
              <a:ext cx="205740" cy="0"/>
            </a:xfrm>
            <a:custGeom>
              <a:avLst/>
              <a:gdLst/>
              <a:ahLst/>
              <a:cxnLst/>
              <a:rect l="l" t="t" r="r" b="b"/>
              <a:pathLst>
                <a:path w="205739" h="0">
                  <a:moveTo>
                    <a:pt x="0" y="0"/>
                  </a:moveTo>
                  <a:lnTo>
                    <a:pt x="20539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4" name="object 44"/>
          <p:cNvSpPr/>
          <p:nvPr/>
        </p:nvSpPr>
        <p:spPr>
          <a:xfrm>
            <a:off x="5064810" y="3823453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5" h="0">
                <a:moveTo>
                  <a:pt x="0" y="0"/>
                </a:moveTo>
                <a:lnTo>
                  <a:pt x="11181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5650077" y="3823453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 h="0">
                <a:moveTo>
                  <a:pt x="0" y="0"/>
                </a:moveTo>
                <a:lnTo>
                  <a:pt x="18081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3701901" y="3568182"/>
            <a:ext cx="147320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57785">
              <a:lnSpc>
                <a:spcPct val="100000"/>
              </a:lnSpc>
              <a:spcBef>
                <a:spcPts val="350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597611" y="3688222"/>
            <a:ext cx="43307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15">
                <a:latin typeface="Times New Roman"/>
                <a:cs typeface="Times New Roman"/>
              </a:rPr>
              <a:t>sin</a:t>
            </a:r>
            <a:r>
              <a:rPr dirty="0" sz="1250" spc="15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511195" y="3696445"/>
            <a:ext cx="109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146426" y="3696445"/>
            <a:ext cx="476250" cy="3397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35"/>
              </a:lnSpc>
              <a:spcBef>
                <a:spcPts val="100"/>
              </a:spcBef>
              <a:tabLst>
                <a:tab pos="379730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  <a:p>
            <a:pPr marL="246379">
              <a:lnSpc>
                <a:spcPts val="1235"/>
              </a:lnSpc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312156" y="3688215"/>
            <a:ext cx="1541780" cy="335915"/>
          </a:xfrm>
          <a:prstGeom prst="rect">
            <a:avLst/>
          </a:prstGeom>
        </p:spPr>
        <p:txBody>
          <a:bodyPr wrap="square" lIns="0" tIns="81915" rIns="0" bIns="0" rtlCol="0" vert="horz">
            <a:spAutoFit/>
          </a:bodyPr>
          <a:lstStyle/>
          <a:p>
            <a:pPr marL="772795" marR="43180" indent="-722630">
              <a:lnSpc>
                <a:spcPct val="64700"/>
              </a:lnSpc>
              <a:spcBef>
                <a:spcPts val="645"/>
              </a:spcBef>
              <a:tabLst>
                <a:tab pos="497840" algn="l"/>
                <a:tab pos="1391920" algn="l"/>
              </a:tabLst>
            </a:pPr>
            <a:r>
              <a:rPr dirty="0" sz="1200" spc="-5">
                <a:latin typeface="Symbol"/>
                <a:cs typeface="Symbol"/>
              </a:rPr>
              <a:t>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baseline="33333" sz="1875" spc="-44">
                <a:latin typeface="Symbol"/>
                <a:cs typeface="Symbol"/>
              </a:rPr>
              <a:t></a:t>
            </a:r>
            <a:r>
              <a:rPr dirty="0" baseline="33333" sz="1875" spc="3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or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baseline="34722" sz="1800" spc="-97">
                <a:latin typeface="Times New Roman"/>
                <a:cs typeface="Times New Roman"/>
              </a:rPr>
              <a:t>3</a:t>
            </a:r>
            <a:r>
              <a:rPr dirty="0" baseline="33333" sz="1875" spc="-97">
                <a:latin typeface="Symbol"/>
                <a:cs typeface="Symbol"/>
              </a:rPr>
              <a:t></a:t>
            </a:r>
            <a:r>
              <a:rPr dirty="0" baseline="33333" sz="1875" spc="-4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	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031382" y="3575382"/>
            <a:ext cx="1428115" cy="452755"/>
          </a:xfrm>
          <a:prstGeom prst="rect">
            <a:avLst/>
          </a:prstGeom>
        </p:spPr>
        <p:txBody>
          <a:bodyPr wrap="square" lIns="0" tIns="37465" rIns="0" bIns="0" rtlCol="0" vert="horz">
            <a:spAutoFit/>
          </a:bodyPr>
          <a:lstStyle/>
          <a:p>
            <a:pPr marL="210185">
              <a:lnSpc>
                <a:spcPct val="100000"/>
              </a:lnSpc>
              <a:spcBef>
                <a:spcPts val="295"/>
              </a:spcBef>
              <a:tabLst>
                <a:tab pos="812165" algn="l"/>
                <a:tab pos="131318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y	</a:t>
            </a:r>
            <a:r>
              <a:rPr dirty="0" sz="1200" spc="-5">
                <a:latin typeface="Times New Roman"/>
                <a:cs typeface="Times New Roman"/>
              </a:rPr>
              <a:t>1	1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225"/>
              </a:spcBef>
              <a:tabLst>
                <a:tab pos="622935" algn="l"/>
              </a:tabLst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baseline="-41666" sz="1800" spc="-7">
                <a:latin typeface="Times New Roman"/>
                <a:cs typeface="Times New Roman"/>
              </a:rPr>
              <a:t>2</a:t>
            </a:r>
            <a:r>
              <a:rPr dirty="0" baseline="-41666" sz="1800" spc="-28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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u="sng" baseline="-6944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6944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6944" sz="1800" spc="-2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6944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baseline="-6944" sz="1800" spc="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47909" y="3957589"/>
            <a:ext cx="5866130" cy="18713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797050">
              <a:lnSpc>
                <a:spcPts val="128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r>
              <a:rPr dirty="0" sz="1200" spc="365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Times New Roman"/>
                <a:cs typeface="Times New Roman"/>
              </a:rPr>
              <a:t>2</a:t>
            </a:r>
            <a:r>
              <a:rPr dirty="0" baseline="-34722" sz="1800" spc="4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  <a:p>
            <a:pPr marL="1797050">
              <a:lnSpc>
                <a:spcPts val="1280"/>
              </a:lnSpc>
              <a:tabLst>
                <a:tab pos="210629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Symbol"/>
              <a:cs typeface="Symbol"/>
            </a:endParaRPr>
          </a:p>
          <a:p>
            <a:pPr marL="38100" marR="52069">
              <a:lnSpc>
                <a:spcPct val="108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choices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24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reduce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 </a:t>
            </a:r>
            <a:r>
              <a:rPr dirty="0" sz="1100" spc="-5">
                <a:latin typeface="Calibri"/>
                <a:cs typeface="Calibri"/>
              </a:rPr>
              <a:t>angles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 rotations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around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added </a:t>
            </a:r>
            <a:r>
              <a:rPr dirty="0" sz="1100">
                <a:latin typeface="Calibri"/>
                <a:cs typeface="Calibri"/>
              </a:rPr>
              <a:t>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Calibri"/>
              <a:cs typeface="Calibri"/>
            </a:endParaRPr>
          </a:p>
          <a:p>
            <a:pPr marL="38100" marR="17780">
              <a:lnSpc>
                <a:spcPct val="113199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decide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 since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let’s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notice </a:t>
            </a:r>
            <a:r>
              <a:rPr dirty="0" sz="1100" spc="-5">
                <a:latin typeface="Calibri"/>
                <a:cs typeface="Calibri"/>
              </a:rPr>
              <a:t>that, in two dimensions, the point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1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 </a:t>
            </a:r>
            <a:r>
              <a:rPr dirty="0" sz="1150" spc="35">
                <a:latin typeface="Symbol"/>
                <a:cs typeface="Symbol"/>
              </a:rPr>
              <a:t></a:t>
            </a:r>
            <a:r>
              <a:rPr dirty="0" sz="1150" spc="3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1 </a:t>
            </a:r>
            <a:r>
              <a:rPr dirty="0" sz="1100" spc="-5">
                <a:latin typeface="Calibri"/>
                <a:cs typeface="Calibri"/>
              </a:rPr>
              <a:t>lies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second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means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942993" y="5929357"/>
            <a:ext cx="692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47842" y="5813700"/>
            <a:ext cx="3637279" cy="2184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 angle,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250" spc="-35">
                <a:latin typeface="Symbol"/>
                <a:cs typeface="Symbol"/>
              </a:rPr>
              <a:t></a:t>
            </a:r>
            <a:r>
              <a:rPr dirty="0" sz="1250" spc="11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u="sng" baseline="31746" sz="1050" spc="-6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baseline="26315" sz="1425" spc="-6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6315" sz="1425" spc="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 must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3932656" y="6477121"/>
            <a:ext cx="180340" cy="0"/>
          </a:xfrm>
          <a:custGeom>
            <a:avLst/>
            <a:gdLst/>
            <a:ahLst/>
            <a:cxnLst/>
            <a:rect l="l" t="t" r="r" b="b"/>
            <a:pathLst>
              <a:path w="180339" h="0">
                <a:moveTo>
                  <a:pt x="0" y="0"/>
                </a:moveTo>
                <a:lnTo>
                  <a:pt x="180084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4193305" y="6477121"/>
            <a:ext cx="180340" cy="0"/>
          </a:xfrm>
          <a:custGeom>
            <a:avLst/>
            <a:gdLst/>
            <a:ahLst/>
            <a:cxnLst/>
            <a:rect l="l" t="t" r="r" b="b"/>
            <a:pathLst>
              <a:path w="180339" h="0">
                <a:moveTo>
                  <a:pt x="0" y="0"/>
                </a:moveTo>
                <a:lnTo>
                  <a:pt x="180084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 txBox="1"/>
          <p:nvPr/>
        </p:nvSpPr>
        <p:spPr>
          <a:xfrm>
            <a:off x="3974454" y="6469145"/>
            <a:ext cx="36195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273050" algn="l"/>
              </a:tabLst>
            </a:pPr>
            <a:r>
              <a:rPr dirty="0" sz="1150" spc="20">
                <a:latin typeface="Times New Roman"/>
                <a:cs typeface="Times New Roman"/>
              </a:rPr>
              <a:t>4</a:t>
            </a:r>
            <a:r>
              <a:rPr dirty="0" sz="1150" spc="20">
                <a:latin typeface="Times New Roman"/>
                <a:cs typeface="Times New Roman"/>
              </a:rPr>
              <a:t>	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708276" y="6259504"/>
            <a:ext cx="75819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28600" algn="l"/>
              </a:tabLst>
            </a:pPr>
            <a:r>
              <a:rPr dirty="0" sz="1150" spc="15">
                <a:latin typeface="Symbol"/>
                <a:cs typeface="Symbol"/>
              </a:rPr>
              <a:t>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baseline="4830" sz="1725" spc="-82">
                <a:latin typeface="Times New Roman"/>
                <a:cs typeface="Times New Roman"/>
              </a:rPr>
              <a:t>3</a:t>
            </a:r>
            <a:r>
              <a:rPr dirty="0" baseline="4444" sz="1875" spc="-82">
                <a:latin typeface="Symbol"/>
                <a:cs typeface="Symbol"/>
              </a:rPr>
              <a:t></a:t>
            </a:r>
            <a:r>
              <a:rPr dirty="0" baseline="4444" sz="1875" spc="787">
                <a:latin typeface="Times New Roman"/>
                <a:cs typeface="Times New Roman"/>
              </a:rPr>
              <a:t> </a:t>
            </a:r>
            <a:r>
              <a:rPr dirty="0" baseline="4830" sz="1725" spc="-82">
                <a:latin typeface="Times New Roman"/>
                <a:cs typeface="Times New Roman"/>
              </a:rPr>
              <a:t>3</a:t>
            </a:r>
            <a:r>
              <a:rPr dirty="0" baseline="4444" sz="1875" spc="-82">
                <a:latin typeface="Symbol"/>
                <a:cs typeface="Symbol"/>
              </a:rPr>
              <a:t></a:t>
            </a:r>
            <a:r>
              <a:rPr dirty="0" baseline="4444" sz="1875" spc="82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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708275" y="6391649"/>
            <a:ext cx="8382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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382849" y="6391649"/>
            <a:ext cx="8382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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708275" y="6486452"/>
            <a:ext cx="8382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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382849" y="6486452"/>
            <a:ext cx="8382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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973352" y="6351132"/>
            <a:ext cx="354774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2826385" algn="l"/>
                <a:tab pos="3160395" algn="l"/>
                <a:tab pos="3499485" algn="l"/>
              </a:tabLst>
            </a:pP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5">
                <a:latin typeface="Calibri"/>
                <a:cs typeface="Calibri"/>
              </a:rPr>
              <a:t>ph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ri</a:t>
            </a:r>
            <a:r>
              <a:rPr dirty="0" sz="1100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rdina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p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2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en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150">
                <a:latin typeface="Times New Roman"/>
                <a:cs typeface="Times New Roman"/>
              </a:rPr>
              <a:t>2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914400" y="914399"/>
            <a:ext cx="5943600" cy="5979160"/>
          </a:xfrm>
          <a:custGeom>
            <a:avLst/>
            <a:gdLst/>
            <a:ahLst/>
            <a:cxnLst/>
            <a:rect l="l" t="t" r="r" b="b"/>
            <a:pathLst>
              <a:path w="5943600" h="5979159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5972543"/>
                </a:lnTo>
                <a:lnTo>
                  <a:pt x="6096" y="5972543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5972543"/>
                </a:lnTo>
                <a:lnTo>
                  <a:pt x="0" y="5978652"/>
                </a:lnTo>
                <a:lnTo>
                  <a:pt x="6096" y="5978652"/>
                </a:lnTo>
                <a:lnTo>
                  <a:pt x="5937504" y="5978652"/>
                </a:lnTo>
                <a:lnTo>
                  <a:pt x="5943600" y="5978652"/>
                </a:lnTo>
                <a:lnTo>
                  <a:pt x="5943600" y="597255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 txBox="1"/>
          <p:nvPr/>
        </p:nvSpPr>
        <p:spPr>
          <a:xfrm>
            <a:off x="901700" y="7057105"/>
            <a:ext cx="4932680" cy="7562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represent.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>
              <a:latin typeface="Calibri"/>
              <a:cs typeface="Calibri"/>
            </a:endParaRPr>
          </a:p>
          <a:p>
            <a:pPr marL="83820">
              <a:lnSpc>
                <a:spcPts val="1390"/>
              </a:lnSpc>
              <a:spcBef>
                <a:spcPts val="5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2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endParaRPr sz="1100">
              <a:latin typeface="Calibri"/>
              <a:cs typeface="Calibri"/>
            </a:endParaRPr>
          </a:p>
          <a:p>
            <a:pPr marL="541020">
              <a:lnSpc>
                <a:spcPts val="1450"/>
              </a:lnSpc>
            </a:pPr>
            <a:r>
              <a:rPr dirty="0" sz="1100" b="1">
                <a:latin typeface="Times New Roman"/>
                <a:cs typeface="Times New Roman"/>
              </a:rPr>
              <a:t>(a)</a:t>
            </a:r>
            <a:r>
              <a:rPr dirty="0" sz="1100" spc="210" b="1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5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945210" y="8026100"/>
            <a:ext cx="889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417821" y="7899838"/>
            <a:ext cx="629285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100" spc="-5" b="1">
                <a:latin typeface="Times New Roman"/>
                <a:cs typeface="Times New Roman"/>
              </a:rPr>
              <a:t>(b)</a:t>
            </a:r>
            <a:r>
              <a:rPr dirty="0" sz="1100" spc="95" b="1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u="sng" baseline="33333" sz="1875" spc="-44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baseline="33333" sz="1875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1417846" y="8289653"/>
            <a:ext cx="68707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100" b="1">
                <a:latin typeface="Times New Roman"/>
                <a:cs typeface="Times New Roman"/>
              </a:rPr>
              <a:t>(c)</a:t>
            </a:r>
            <a:r>
              <a:rPr dirty="0" sz="1100" spc="65" b="1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9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65">
                <a:latin typeface="Times New Roman"/>
                <a:cs typeface="Times New Roman"/>
              </a:rPr>
              <a:t> </a:t>
            </a:r>
            <a:r>
              <a:rPr dirty="0" u="sng" baseline="36231" sz="1725" spc="-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33333" sz="1875" spc="-44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baseline="33333" sz="1875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1443203" y="8415990"/>
            <a:ext cx="890269" cy="3790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519430">
              <a:lnSpc>
                <a:spcPts val="131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ts val="1430"/>
              </a:lnSpc>
            </a:pPr>
            <a:r>
              <a:rPr dirty="0" sz="1100" b="1">
                <a:latin typeface="Times New Roman"/>
                <a:cs typeface="Times New Roman"/>
              </a:rPr>
              <a:t>(</a:t>
            </a:r>
            <a:r>
              <a:rPr dirty="0" sz="1100" spc="-5" b="1">
                <a:latin typeface="Times New Roman"/>
                <a:cs typeface="Times New Roman"/>
              </a:rPr>
              <a:t>d</a:t>
            </a:r>
            <a:r>
              <a:rPr dirty="0" sz="1100" b="1">
                <a:latin typeface="Times New Roman"/>
                <a:cs typeface="Times New Roman"/>
              </a:rPr>
              <a:t>)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-25" b="1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914400" y="7444726"/>
            <a:ext cx="5943600" cy="1557655"/>
          </a:xfrm>
          <a:custGeom>
            <a:avLst/>
            <a:gdLst/>
            <a:ahLst/>
            <a:cxnLst/>
            <a:rect l="l" t="t" r="r" b="b"/>
            <a:pathLst>
              <a:path w="5943600" h="1557654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1551444"/>
                </a:lnTo>
                <a:lnTo>
                  <a:pt x="6096" y="1551444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1551444"/>
                </a:lnTo>
                <a:lnTo>
                  <a:pt x="0" y="1557540"/>
                </a:lnTo>
                <a:lnTo>
                  <a:pt x="6096" y="1557540"/>
                </a:lnTo>
                <a:lnTo>
                  <a:pt x="5937504" y="1557540"/>
                </a:lnTo>
                <a:lnTo>
                  <a:pt x="5943600" y="1557540"/>
                </a:lnTo>
                <a:lnTo>
                  <a:pt x="5943600" y="1551444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04728" y="7790948"/>
            <a:ext cx="83085" cy="8434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23632" y="7824406"/>
            <a:ext cx="86012" cy="118677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952804" y="4834966"/>
            <a:ext cx="5556885" cy="370840"/>
          </a:xfrm>
          <a:custGeom>
            <a:avLst/>
            <a:gdLst/>
            <a:ahLst/>
            <a:cxnLst/>
            <a:rect l="l" t="t" r="r" b="b"/>
            <a:pathLst>
              <a:path w="5556884" h="370839">
                <a:moveTo>
                  <a:pt x="5556542" y="93802"/>
                </a:moveTo>
                <a:lnTo>
                  <a:pt x="5548261" y="41744"/>
                </a:lnTo>
                <a:lnTo>
                  <a:pt x="5523382" y="0"/>
                </a:lnTo>
                <a:lnTo>
                  <a:pt x="33159" y="0"/>
                </a:lnTo>
                <a:lnTo>
                  <a:pt x="8280" y="41744"/>
                </a:lnTo>
                <a:lnTo>
                  <a:pt x="0" y="93802"/>
                </a:lnTo>
                <a:lnTo>
                  <a:pt x="8280" y="145846"/>
                </a:lnTo>
                <a:lnTo>
                  <a:pt x="31724" y="185216"/>
                </a:lnTo>
                <a:lnTo>
                  <a:pt x="8280" y="224586"/>
                </a:lnTo>
                <a:lnTo>
                  <a:pt x="0" y="276631"/>
                </a:lnTo>
                <a:lnTo>
                  <a:pt x="8280" y="328688"/>
                </a:lnTo>
                <a:lnTo>
                  <a:pt x="33159" y="370433"/>
                </a:lnTo>
                <a:lnTo>
                  <a:pt x="1244130" y="370433"/>
                </a:lnTo>
                <a:lnTo>
                  <a:pt x="1269009" y="328688"/>
                </a:lnTo>
                <a:lnTo>
                  <a:pt x="1277289" y="276631"/>
                </a:lnTo>
                <a:lnTo>
                  <a:pt x="1269009" y="224586"/>
                </a:lnTo>
                <a:lnTo>
                  <a:pt x="1246974" y="187604"/>
                </a:lnTo>
                <a:lnTo>
                  <a:pt x="5523382" y="187604"/>
                </a:lnTo>
                <a:lnTo>
                  <a:pt x="5548261" y="145846"/>
                </a:lnTo>
                <a:lnTo>
                  <a:pt x="5556542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083505" y="7913851"/>
            <a:ext cx="44450" cy="134620"/>
          </a:xfrm>
          <a:custGeom>
            <a:avLst/>
            <a:gdLst/>
            <a:ahLst/>
            <a:cxnLst/>
            <a:rect l="l" t="t" r="r" b="b"/>
            <a:pathLst>
              <a:path w="44450" h="134620">
                <a:moveTo>
                  <a:pt x="22031" y="-2"/>
                </a:moveTo>
                <a:lnTo>
                  <a:pt x="9808" y="1944"/>
                </a:lnTo>
                <a:lnTo>
                  <a:pt x="4" y="7785"/>
                </a:lnTo>
                <a:lnTo>
                  <a:pt x="4" y="126465"/>
                </a:lnTo>
                <a:lnTo>
                  <a:pt x="9808" y="132305"/>
                </a:lnTo>
                <a:lnTo>
                  <a:pt x="22031" y="134252"/>
                </a:lnTo>
                <a:lnTo>
                  <a:pt x="34254" y="132305"/>
                </a:lnTo>
                <a:lnTo>
                  <a:pt x="44058" y="126465"/>
                </a:lnTo>
                <a:lnTo>
                  <a:pt x="44058" y="7785"/>
                </a:lnTo>
                <a:lnTo>
                  <a:pt x="34254" y="1944"/>
                </a:lnTo>
                <a:lnTo>
                  <a:pt x="22031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69122" y="7364227"/>
            <a:ext cx="83085" cy="8434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088027" y="7397684"/>
            <a:ext cx="86012" cy="118677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147861" y="7487165"/>
            <a:ext cx="44450" cy="134620"/>
          </a:xfrm>
          <a:custGeom>
            <a:avLst/>
            <a:gdLst/>
            <a:ahLst/>
            <a:cxnLst/>
            <a:rect l="l" t="t" r="r" b="b"/>
            <a:pathLst>
              <a:path w="44450" h="134620">
                <a:moveTo>
                  <a:pt x="22028" y="-6"/>
                </a:moveTo>
                <a:lnTo>
                  <a:pt x="9805" y="1940"/>
                </a:lnTo>
                <a:lnTo>
                  <a:pt x="1" y="7781"/>
                </a:lnTo>
                <a:lnTo>
                  <a:pt x="1" y="126460"/>
                </a:lnTo>
                <a:lnTo>
                  <a:pt x="9805" y="132301"/>
                </a:lnTo>
                <a:lnTo>
                  <a:pt x="22028" y="134248"/>
                </a:lnTo>
                <a:lnTo>
                  <a:pt x="34251" y="132301"/>
                </a:lnTo>
                <a:lnTo>
                  <a:pt x="44055" y="126460"/>
                </a:lnTo>
                <a:lnTo>
                  <a:pt x="44055" y="7781"/>
                </a:lnTo>
                <a:lnTo>
                  <a:pt x="34251" y="1940"/>
                </a:lnTo>
                <a:lnTo>
                  <a:pt x="22028" y="-6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952853" y="8047654"/>
            <a:ext cx="897255" cy="187960"/>
          </a:xfrm>
          <a:custGeom>
            <a:avLst/>
            <a:gdLst/>
            <a:ahLst/>
            <a:cxnLst/>
            <a:rect l="l" t="t" r="r" b="b"/>
            <a:pathLst>
              <a:path w="897255" h="187959">
                <a:moveTo>
                  <a:pt x="863939" y="-1"/>
                </a:moveTo>
                <a:lnTo>
                  <a:pt x="33162" y="-1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863939" y="187595"/>
                </a:lnTo>
                <a:lnTo>
                  <a:pt x="888811" y="145847"/>
                </a:lnTo>
                <a:lnTo>
                  <a:pt x="897102" y="93797"/>
                </a:lnTo>
                <a:lnTo>
                  <a:pt x="888811" y="41746"/>
                </a:lnTo>
                <a:lnTo>
                  <a:pt x="863939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6196912" y="7825144"/>
            <a:ext cx="540385" cy="187960"/>
          </a:xfrm>
          <a:custGeom>
            <a:avLst/>
            <a:gdLst/>
            <a:ahLst/>
            <a:cxnLst/>
            <a:rect l="l" t="t" r="r" b="b"/>
            <a:pathLst>
              <a:path w="540384" h="187959">
                <a:moveTo>
                  <a:pt x="506761" y="-3"/>
                </a:moveTo>
                <a:lnTo>
                  <a:pt x="33166" y="-3"/>
                </a:lnTo>
                <a:lnTo>
                  <a:pt x="8294" y="41744"/>
                </a:lnTo>
                <a:lnTo>
                  <a:pt x="4" y="93795"/>
                </a:lnTo>
                <a:lnTo>
                  <a:pt x="8294" y="145845"/>
                </a:lnTo>
                <a:lnTo>
                  <a:pt x="33166" y="187593"/>
                </a:lnTo>
                <a:lnTo>
                  <a:pt x="506761" y="187593"/>
                </a:lnTo>
                <a:lnTo>
                  <a:pt x="531633" y="145845"/>
                </a:lnTo>
                <a:lnTo>
                  <a:pt x="539924" y="93795"/>
                </a:lnTo>
                <a:lnTo>
                  <a:pt x="531633" y="41744"/>
                </a:lnTo>
                <a:lnTo>
                  <a:pt x="506761" y="-3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952883" y="7825217"/>
            <a:ext cx="5056505" cy="187960"/>
          </a:xfrm>
          <a:custGeom>
            <a:avLst/>
            <a:gdLst/>
            <a:ahLst/>
            <a:cxnLst/>
            <a:rect l="l" t="t" r="r" b="b"/>
            <a:pathLst>
              <a:path w="5056505" h="187959">
                <a:moveTo>
                  <a:pt x="5023192" y="-3"/>
                </a:moveTo>
                <a:lnTo>
                  <a:pt x="33162" y="-3"/>
                </a:lnTo>
                <a:lnTo>
                  <a:pt x="8290" y="41744"/>
                </a:lnTo>
                <a:lnTo>
                  <a:pt x="0" y="93795"/>
                </a:lnTo>
                <a:lnTo>
                  <a:pt x="8290" y="145845"/>
                </a:lnTo>
                <a:lnTo>
                  <a:pt x="33162" y="187593"/>
                </a:lnTo>
                <a:lnTo>
                  <a:pt x="5023192" y="187593"/>
                </a:lnTo>
                <a:lnTo>
                  <a:pt x="5048063" y="145845"/>
                </a:lnTo>
                <a:lnTo>
                  <a:pt x="5056354" y="93795"/>
                </a:lnTo>
                <a:lnTo>
                  <a:pt x="5048063" y="41744"/>
                </a:lnTo>
                <a:lnTo>
                  <a:pt x="5023192" y="-3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261688" y="7398424"/>
            <a:ext cx="924560" cy="187960"/>
          </a:xfrm>
          <a:custGeom>
            <a:avLst/>
            <a:gdLst/>
            <a:ahLst/>
            <a:cxnLst/>
            <a:rect l="l" t="t" r="r" b="b"/>
            <a:pathLst>
              <a:path w="924560" h="187959">
                <a:moveTo>
                  <a:pt x="891380" y="-6"/>
                </a:moveTo>
                <a:lnTo>
                  <a:pt x="33164" y="-6"/>
                </a:lnTo>
                <a:lnTo>
                  <a:pt x="8292" y="41741"/>
                </a:lnTo>
                <a:lnTo>
                  <a:pt x="1" y="93792"/>
                </a:lnTo>
                <a:lnTo>
                  <a:pt x="8292" y="145842"/>
                </a:lnTo>
                <a:lnTo>
                  <a:pt x="33164" y="187590"/>
                </a:lnTo>
                <a:lnTo>
                  <a:pt x="891380" y="187590"/>
                </a:lnTo>
                <a:lnTo>
                  <a:pt x="916252" y="145842"/>
                </a:lnTo>
                <a:lnTo>
                  <a:pt x="924543" y="93792"/>
                </a:lnTo>
                <a:lnTo>
                  <a:pt x="916252" y="41741"/>
                </a:lnTo>
                <a:lnTo>
                  <a:pt x="891380" y="-6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952754" y="7011237"/>
            <a:ext cx="5802630" cy="575310"/>
          </a:xfrm>
          <a:custGeom>
            <a:avLst/>
            <a:gdLst/>
            <a:ahLst/>
            <a:cxnLst/>
            <a:rect l="l" t="t" r="r" b="b"/>
            <a:pathLst>
              <a:path w="5802630" h="575309">
                <a:moveTo>
                  <a:pt x="2121979" y="480910"/>
                </a:moveTo>
                <a:lnTo>
                  <a:pt x="2113686" y="428866"/>
                </a:lnTo>
                <a:lnTo>
                  <a:pt x="2088819" y="387108"/>
                </a:lnTo>
                <a:lnTo>
                  <a:pt x="33159" y="387108"/>
                </a:lnTo>
                <a:lnTo>
                  <a:pt x="8293" y="428866"/>
                </a:lnTo>
                <a:lnTo>
                  <a:pt x="0" y="480910"/>
                </a:lnTo>
                <a:lnTo>
                  <a:pt x="8293" y="532968"/>
                </a:lnTo>
                <a:lnTo>
                  <a:pt x="33159" y="574713"/>
                </a:lnTo>
                <a:lnTo>
                  <a:pt x="2088819" y="574713"/>
                </a:lnTo>
                <a:lnTo>
                  <a:pt x="2113686" y="532968"/>
                </a:lnTo>
                <a:lnTo>
                  <a:pt x="2121979" y="480910"/>
                </a:lnTo>
                <a:close/>
              </a:path>
              <a:path w="5802630" h="575309">
                <a:moveTo>
                  <a:pt x="5802541" y="93789"/>
                </a:moveTo>
                <a:lnTo>
                  <a:pt x="5794260" y="41744"/>
                </a:lnTo>
                <a:lnTo>
                  <a:pt x="5769381" y="0"/>
                </a:lnTo>
                <a:lnTo>
                  <a:pt x="33299" y="0"/>
                </a:lnTo>
                <a:lnTo>
                  <a:pt x="8432" y="41744"/>
                </a:lnTo>
                <a:lnTo>
                  <a:pt x="139" y="93789"/>
                </a:lnTo>
                <a:lnTo>
                  <a:pt x="8432" y="145846"/>
                </a:lnTo>
                <a:lnTo>
                  <a:pt x="31877" y="185216"/>
                </a:lnTo>
                <a:lnTo>
                  <a:pt x="8432" y="224574"/>
                </a:lnTo>
                <a:lnTo>
                  <a:pt x="139" y="276631"/>
                </a:lnTo>
                <a:lnTo>
                  <a:pt x="8432" y="328676"/>
                </a:lnTo>
                <a:lnTo>
                  <a:pt x="33299" y="370420"/>
                </a:lnTo>
                <a:lnTo>
                  <a:pt x="5484292" y="370420"/>
                </a:lnTo>
                <a:lnTo>
                  <a:pt x="5509158" y="328676"/>
                </a:lnTo>
                <a:lnTo>
                  <a:pt x="5517451" y="276631"/>
                </a:lnTo>
                <a:lnTo>
                  <a:pt x="5509158" y="224574"/>
                </a:lnTo>
                <a:lnTo>
                  <a:pt x="5487124" y="187591"/>
                </a:lnTo>
                <a:lnTo>
                  <a:pt x="5769381" y="187591"/>
                </a:lnTo>
                <a:lnTo>
                  <a:pt x="5794260" y="145846"/>
                </a:lnTo>
                <a:lnTo>
                  <a:pt x="5802541" y="9378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952841" y="5811872"/>
            <a:ext cx="2220595" cy="187960"/>
          </a:xfrm>
          <a:custGeom>
            <a:avLst/>
            <a:gdLst/>
            <a:ahLst/>
            <a:cxnLst/>
            <a:rect l="l" t="t" r="r" b="b"/>
            <a:pathLst>
              <a:path w="2220595" h="187960">
                <a:moveTo>
                  <a:pt x="2187361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2" y="187590"/>
                </a:lnTo>
                <a:lnTo>
                  <a:pt x="2187361" y="187590"/>
                </a:lnTo>
                <a:lnTo>
                  <a:pt x="2212234" y="145843"/>
                </a:lnTo>
                <a:lnTo>
                  <a:pt x="2220524" y="93795"/>
                </a:lnTo>
                <a:lnTo>
                  <a:pt x="2212234" y="41746"/>
                </a:lnTo>
                <a:lnTo>
                  <a:pt x="2187361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922387" y="900175"/>
            <a:ext cx="5857875" cy="31629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0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40"/>
              </a:spcBef>
            </a:pPr>
            <a:r>
              <a:rPr dirty="0" sz="1100" spc="-5" b="1">
                <a:latin typeface="Calibri"/>
                <a:cs typeface="Calibri"/>
              </a:rPr>
              <a:t>(a)</a:t>
            </a:r>
            <a:r>
              <a:rPr dirty="0" sz="1100" spc="200" b="1">
                <a:latin typeface="Calibri"/>
                <a:cs typeface="Calibri"/>
              </a:rPr>
              <a:t> </a:t>
            </a: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5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5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couple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one.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50">
              <a:latin typeface="Calibri"/>
              <a:cs typeface="Calibri"/>
            </a:endParaRPr>
          </a:p>
          <a:p>
            <a:pPr marL="63500" marR="30480">
              <a:lnSpc>
                <a:spcPct val="112700"/>
              </a:lnSpc>
            </a:pPr>
            <a:r>
              <a:rPr dirty="0" sz="1100" spc="-5">
                <a:latin typeface="Calibri"/>
                <a:cs typeface="Calibri"/>
              </a:rPr>
              <a:t>First, think about what this equation is saying.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equation says that, </a:t>
            </a:r>
            <a:r>
              <a:rPr dirty="0" sz="1100" spc="-10">
                <a:latin typeface="Calibri"/>
                <a:cs typeface="Calibri"/>
              </a:rPr>
              <a:t>no </a:t>
            </a:r>
            <a:r>
              <a:rPr dirty="0" sz="1100">
                <a:latin typeface="Calibri"/>
                <a:cs typeface="Calibri"/>
              </a:rPr>
              <a:t>matter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4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-1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are,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rotate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much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away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around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always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sphere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r>
              <a:rPr dirty="0" sz="1100">
                <a:latin typeface="Calibri"/>
                <a:cs typeface="Calibri"/>
              </a:rPr>
              <a:t> 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sphere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r>
              <a:rPr dirty="0" sz="1100" spc="-5">
                <a:latin typeface="Calibri"/>
                <a:cs typeface="Calibri"/>
              </a:rPr>
              <a:t> centered 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origin.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ts val="131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 </a:t>
            </a:r>
            <a:r>
              <a:rPr dirty="0" sz="1100">
                <a:latin typeface="Calibri"/>
                <a:cs typeface="Calibri"/>
              </a:rPr>
              <a:t>way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 algn="ctr" marL="289560">
              <a:lnSpc>
                <a:spcPts val="1490"/>
              </a:lnSpc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  <a:p>
            <a:pPr algn="r" marR="2533650">
              <a:lnSpc>
                <a:spcPct val="100000"/>
              </a:lnSpc>
              <a:spcBef>
                <a:spcPts val="434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10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25</a:t>
            </a:r>
            <a:endParaRPr sz="1200">
              <a:latin typeface="Times New Roman"/>
              <a:cs typeface="Times New Roman"/>
            </a:endParaRPr>
          </a:p>
          <a:p>
            <a:pPr algn="r" marR="2533650">
              <a:lnSpc>
                <a:spcPct val="100000"/>
              </a:lnSpc>
              <a:spcBef>
                <a:spcPts val="484"/>
              </a:spcBef>
            </a:pP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47008" sz="975" spc="60">
                <a:latin typeface="Times New Roman"/>
                <a:cs typeface="Times New Roman"/>
              </a:rPr>
              <a:t>2</a:t>
            </a:r>
            <a:r>
              <a:rPr dirty="0" baseline="47008" sz="975" spc="20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7008" sz="975" spc="75">
                <a:latin typeface="Times New Roman"/>
                <a:cs typeface="Times New Roman"/>
              </a:rPr>
              <a:t>2</a:t>
            </a:r>
            <a:r>
              <a:rPr dirty="0" baseline="47008" sz="975" spc="21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z</a:t>
            </a:r>
            <a:r>
              <a:rPr dirty="0" baseline="47008" sz="975" spc="75">
                <a:latin typeface="Times New Roman"/>
                <a:cs typeface="Times New Roman"/>
              </a:rPr>
              <a:t>2</a:t>
            </a:r>
            <a:r>
              <a:rPr dirty="0" baseline="47008" sz="975" spc="33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25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enough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sphere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radius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451261" y="4460301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4" h="0">
                <a:moveTo>
                  <a:pt x="0" y="0"/>
                </a:moveTo>
                <a:lnTo>
                  <a:pt x="11191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1438560" y="4199061"/>
            <a:ext cx="121920" cy="460375"/>
          </a:xfrm>
          <a:prstGeom prst="rect">
            <a:avLst/>
          </a:prstGeom>
        </p:spPr>
        <p:txBody>
          <a:bodyPr wrap="square" lIns="0" tIns="450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dirty="0" sz="1250" spc="-30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  <a:p>
            <a:pPr marL="32384">
              <a:lnSpc>
                <a:spcPct val="100000"/>
              </a:lnSpc>
              <a:spcBef>
                <a:spcPts val="275"/>
              </a:spcBef>
            </a:pPr>
            <a:r>
              <a:rPr dirty="0" sz="1150" spc="25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73327" y="4326093"/>
            <a:ext cx="453390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 b="1">
                <a:latin typeface="Calibri"/>
                <a:cs typeface="Calibri"/>
              </a:rPr>
              <a:t>(b)</a:t>
            </a:r>
            <a:r>
              <a:rPr dirty="0" sz="1100" spc="55" b="1">
                <a:latin typeface="Calibri"/>
                <a:cs typeface="Calibri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1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73267" y="4811327"/>
            <a:ext cx="5739130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 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think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one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says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matter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move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353379" y="5308963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47867" y="5213022"/>
            <a:ext cx="586676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and no</a:t>
            </a:r>
            <a:r>
              <a:rPr dirty="0" sz="1100">
                <a:latin typeface="Calibri"/>
                <a:cs typeface="Calibri"/>
              </a:rPr>
              <a:t> matter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rotate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around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u="sng" baseline="23391" sz="1425" spc="-5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3391" sz="1425" spc="45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73303" y="5435605"/>
            <a:ext cx="5635625" cy="56134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cone.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a</a:t>
            </a:r>
            <a:r>
              <a:rPr dirty="0" sz="1100" spc="-5">
                <a:latin typeface="Calibri"/>
                <a:cs typeface="Calibri"/>
              </a:rPr>
              <a:t> cone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111195" y="6103348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47903" y="6007093"/>
            <a:ext cx="422656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whose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u="sng" baseline="23391" sz="1425" spc="-5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3391" sz="1425" spc="45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429052" y="6636447"/>
            <a:ext cx="192405" cy="0"/>
          </a:xfrm>
          <a:custGeom>
            <a:avLst/>
            <a:gdLst/>
            <a:ahLst/>
            <a:cxnLst/>
            <a:rect l="l" t="t" r="r" b="b"/>
            <a:pathLst>
              <a:path w="192405" h="0">
                <a:moveTo>
                  <a:pt x="0" y="0"/>
                </a:moveTo>
                <a:lnTo>
                  <a:pt x="192003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1425952" y="6375076"/>
            <a:ext cx="179705" cy="460375"/>
          </a:xfrm>
          <a:prstGeom prst="rect">
            <a:avLst/>
          </a:prstGeom>
        </p:spPr>
        <p:txBody>
          <a:bodyPr wrap="square" lIns="0" tIns="450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dirty="0" sz="1150" spc="-35">
                <a:latin typeface="Times New Roman"/>
                <a:cs typeface="Times New Roman"/>
              </a:rPr>
              <a:t>2</a:t>
            </a:r>
            <a:r>
              <a:rPr dirty="0" sz="1250" spc="-25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  <a:p>
            <a:pPr marL="62865">
              <a:lnSpc>
                <a:spcPct val="100000"/>
              </a:lnSpc>
              <a:spcBef>
                <a:spcPts val="275"/>
              </a:spcBef>
            </a:pPr>
            <a:r>
              <a:rPr dirty="0" sz="1150" spc="25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73285" y="6502107"/>
            <a:ext cx="43053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 b="1">
                <a:latin typeface="Calibri"/>
                <a:cs typeface="Calibri"/>
              </a:rPr>
              <a:t>(c)</a:t>
            </a:r>
            <a:r>
              <a:rPr dirty="0" sz="1100" spc="35" b="1">
                <a:latin typeface="Calibri"/>
                <a:cs typeface="Calibri"/>
              </a:rPr>
              <a:t> 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7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73364" y="6987599"/>
            <a:ext cx="5761355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 part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here.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no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matter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rotate down 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135161" y="7485777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47824" y="7389294"/>
            <a:ext cx="324358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 </a:t>
            </a:r>
            <a:r>
              <a:rPr dirty="0" sz="1100" spc="-10">
                <a:latin typeface="Calibri"/>
                <a:cs typeface="Calibri"/>
              </a:rPr>
              <a:t>an</a:t>
            </a:r>
            <a:r>
              <a:rPr dirty="0" sz="1100" spc="-5">
                <a:latin typeface="Calibri"/>
                <a:cs typeface="Calibri"/>
              </a:rPr>
              <a:t> angle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u="sng" baseline="20202" sz="1650" spc="52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31746" sz="1050" spc="-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23391" sz="1425" spc="-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3391" sz="1425" spc="592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070805" y="7912462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47946" y="7816160"/>
            <a:ext cx="579437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Points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vertical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vertical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u="sng" baseline="20202" sz="1650" spc="45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31746" sz="1050" spc="-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23391" sz="1425" spc="-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3391" sz="1425" spc="292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73315" y="8038597"/>
            <a:ext cx="886460" cy="5715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b="1">
                <a:latin typeface="Calibri"/>
                <a:cs typeface="Calibri"/>
              </a:rPr>
              <a:t>(</a:t>
            </a:r>
            <a:r>
              <a:rPr dirty="0" sz="1100" spc="-5" b="1">
                <a:latin typeface="Calibri"/>
                <a:cs typeface="Calibri"/>
              </a:rPr>
              <a:t>d</a:t>
            </a:r>
            <a:r>
              <a:rPr dirty="0" sz="1100" b="1">
                <a:latin typeface="Calibri"/>
                <a:cs typeface="Calibri"/>
              </a:rPr>
              <a:t>)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30" b="1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914400" y="914399"/>
            <a:ext cx="5943600" cy="7915909"/>
          </a:xfrm>
          <a:custGeom>
            <a:avLst/>
            <a:gdLst/>
            <a:ahLst/>
            <a:cxnLst/>
            <a:rect l="l" t="t" r="r" b="b"/>
            <a:pathLst>
              <a:path w="5943600" h="7915909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909560"/>
                </a:lnTo>
                <a:lnTo>
                  <a:pt x="6096" y="790956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7909560"/>
                </a:lnTo>
                <a:lnTo>
                  <a:pt x="0" y="7915656"/>
                </a:lnTo>
                <a:lnTo>
                  <a:pt x="6096" y="7915656"/>
                </a:lnTo>
                <a:lnTo>
                  <a:pt x="5937504" y="7915656"/>
                </a:lnTo>
                <a:lnTo>
                  <a:pt x="5943600" y="7915656"/>
                </a:lnTo>
                <a:lnTo>
                  <a:pt x="5943600" y="790956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400" y="914400"/>
            <a:ext cx="5943600" cy="7324725"/>
            <a:chOff x="914400" y="914400"/>
            <a:chExt cx="5943600" cy="7324725"/>
          </a:xfrm>
        </p:grpSpPr>
        <p:sp>
          <p:nvSpPr>
            <p:cNvPr id="3" name="object 3"/>
            <p:cNvSpPr/>
            <p:nvPr/>
          </p:nvSpPr>
          <p:spPr>
            <a:xfrm>
              <a:off x="952865" y="4534786"/>
              <a:ext cx="3277870" cy="187960"/>
            </a:xfrm>
            <a:custGeom>
              <a:avLst/>
              <a:gdLst/>
              <a:ahLst/>
              <a:cxnLst/>
              <a:rect l="l" t="t" r="r" b="b"/>
              <a:pathLst>
                <a:path w="3277870" h="187960">
                  <a:moveTo>
                    <a:pt x="3244378" y="0"/>
                  </a:moveTo>
                  <a:lnTo>
                    <a:pt x="33162" y="0"/>
                  </a:lnTo>
                  <a:lnTo>
                    <a:pt x="8290" y="41746"/>
                  </a:lnTo>
                  <a:lnTo>
                    <a:pt x="0" y="93794"/>
                  </a:lnTo>
                  <a:lnTo>
                    <a:pt x="8290" y="145842"/>
                  </a:lnTo>
                  <a:lnTo>
                    <a:pt x="33162" y="187589"/>
                  </a:lnTo>
                  <a:lnTo>
                    <a:pt x="3244378" y="187589"/>
                  </a:lnTo>
                  <a:lnTo>
                    <a:pt x="3269250" y="145842"/>
                  </a:lnTo>
                  <a:lnTo>
                    <a:pt x="3277540" y="93794"/>
                  </a:lnTo>
                  <a:lnTo>
                    <a:pt x="3269250" y="41746"/>
                  </a:lnTo>
                  <a:lnTo>
                    <a:pt x="324437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914400" y="914399"/>
              <a:ext cx="5943600" cy="7324725"/>
            </a:xfrm>
            <a:custGeom>
              <a:avLst/>
              <a:gdLst/>
              <a:ahLst/>
              <a:cxnLst/>
              <a:rect l="l" t="t" r="r" b="b"/>
              <a:pathLst>
                <a:path w="5943600" h="732472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7318248"/>
                  </a:lnTo>
                  <a:lnTo>
                    <a:pt x="6096" y="7318248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7318248"/>
                  </a:lnTo>
                  <a:lnTo>
                    <a:pt x="0" y="7324344"/>
                  </a:lnTo>
                  <a:lnTo>
                    <a:pt x="6096" y="7324344"/>
                  </a:lnTo>
                  <a:lnTo>
                    <a:pt x="5937504" y="7324344"/>
                  </a:lnTo>
                  <a:lnTo>
                    <a:pt x="5943600" y="7324344"/>
                  </a:lnTo>
                  <a:lnTo>
                    <a:pt x="5943600" y="7318248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833627" y="884021"/>
            <a:ext cx="6055995" cy="80797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2400" marR="207010" indent="31750">
              <a:lnSpc>
                <a:spcPct val="11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convert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since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occasion.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marL="152400">
              <a:lnSpc>
                <a:spcPct val="100000"/>
              </a:lnSpc>
              <a:spcBef>
                <a:spcPts val="5"/>
              </a:spcBef>
            </a:pPr>
            <a:r>
              <a:rPr dirty="0" sz="1100" spc="-5" i="1">
                <a:latin typeface="Calibri"/>
                <a:cs typeface="Calibri"/>
              </a:rPr>
              <a:t>Solution</a:t>
            </a:r>
            <a:r>
              <a:rPr dirty="0" sz="1100" spc="-35" i="1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52400" marR="1447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method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directly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need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sides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 algn="ctr" marR="257175">
              <a:lnSpc>
                <a:spcPct val="100000"/>
              </a:lnSpc>
              <a:spcBef>
                <a:spcPts val="245"/>
              </a:spcBef>
            </a:pPr>
            <a:r>
              <a:rPr dirty="0" sz="1250" spc="-25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80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apparent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</a:t>
            </a:r>
            <a:r>
              <a:rPr dirty="0" sz="1100" spc="215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3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cos</a:t>
            </a:r>
            <a:r>
              <a:rPr dirty="0" baseline="43650" sz="1050" spc="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2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sides.</a:t>
            </a:r>
            <a:endParaRPr sz="1100">
              <a:latin typeface="Calibri"/>
              <a:cs typeface="Calibri"/>
            </a:endParaRPr>
          </a:p>
          <a:p>
            <a:pPr algn="ctr" marR="304165">
              <a:lnSpc>
                <a:spcPts val="1450"/>
              </a:lnSpc>
              <a:spcBef>
                <a:spcPts val="470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Times New Roman"/>
                <a:cs typeface="Times New Roman"/>
              </a:rPr>
              <a:t>i</a:t>
            </a:r>
            <a:r>
              <a:rPr dirty="0" sz="1200" spc="75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40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3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40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  <a:p>
            <a:pPr algn="ctr" marR="233679">
              <a:lnSpc>
                <a:spcPts val="2230"/>
              </a:lnSpc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Times New Roman"/>
                <a:cs typeface="Times New Roman"/>
              </a:rPr>
              <a:t>i</a:t>
            </a:r>
            <a:r>
              <a:rPr dirty="0" sz="1200" spc="75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40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15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32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7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40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  <a:p>
            <a:pPr algn="ctr" marL="812165">
              <a:lnSpc>
                <a:spcPct val="100000"/>
              </a:lnSpc>
              <a:spcBef>
                <a:spcPts val="575"/>
              </a:spcBef>
            </a:pPr>
            <a:r>
              <a:rPr dirty="0" baseline="4444" sz="1875" spc="-44">
                <a:latin typeface="Symbol"/>
                <a:cs typeface="Symbol"/>
              </a:rPr>
              <a:t></a:t>
            </a:r>
            <a:r>
              <a:rPr dirty="0" baseline="4444" sz="1875" spc="-262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50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</a:t>
            </a:r>
            <a:r>
              <a:rPr dirty="0" baseline="4444" sz="1875" spc="-112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04">
                <a:latin typeface="Times New Roman"/>
                <a:cs typeface="Times New Roman"/>
              </a:rPr>
              <a:t>s</a:t>
            </a:r>
            <a:r>
              <a:rPr dirty="0" baseline="4444" sz="1875" spc="-52">
                <a:latin typeface="Symbol"/>
                <a:cs typeface="Symbol"/>
              </a:rPr>
              <a:t></a:t>
            </a:r>
            <a:r>
              <a:rPr dirty="0" baseline="4444" sz="1875" spc="-225">
                <a:latin typeface="Times New Roman"/>
                <a:cs typeface="Times New Roman"/>
              </a:rPr>
              <a:t> 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endParaRPr baseline="63492" sz="105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  <a:spcBef>
                <a:spcPts val="168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convert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 coordinates.</a:t>
            </a:r>
            <a:endParaRPr sz="1100">
              <a:latin typeface="Calibri"/>
              <a:cs typeface="Calibri"/>
            </a:endParaRPr>
          </a:p>
          <a:p>
            <a:pPr algn="ctr" marR="253365">
              <a:lnSpc>
                <a:spcPct val="100000"/>
              </a:lnSpc>
              <a:spcBef>
                <a:spcPts val="335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algn="ctr" marR="236220">
              <a:lnSpc>
                <a:spcPct val="100000"/>
              </a:lnSpc>
              <a:spcBef>
                <a:spcPts val="520"/>
              </a:spcBef>
            </a:pP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18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4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cylinder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</a:t>
            </a:r>
            <a:r>
              <a:rPr dirty="0" sz="1100">
                <a:latin typeface="Calibri"/>
                <a:cs typeface="Calibri"/>
              </a:rPr>
              <a:t> 2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51765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method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too </a:t>
            </a:r>
            <a:r>
              <a:rPr dirty="0" sz="1100" spc="-5">
                <a:latin typeface="Calibri"/>
                <a:cs typeface="Calibri"/>
              </a:rPr>
              <a:t>bad,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obvious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complete.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51765">
              <a:lnSpc>
                <a:spcPct val="100000"/>
              </a:lnSpc>
            </a:pPr>
            <a:r>
              <a:rPr dirty="0" sz="1100" spc="-5" i="1">
                <a:latin typeface="Calibri"/>
                <a:cs typeface="Calibri"/>
              </a:rPr>
              <a:t>Solution</a:t>
            </a:r>
            <a:r>
              <a:rPr dirty="0" sz="1100" spc="-35" i="1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51765" marR="15240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method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much </a:t>
            </a:r>
            <a:r>
              <a:rPr dirty="0" sz="1100" spc="-5">
                <a:latin typeface="Calibri"/>
                <a:cs typeface="Calibri"/>
              </a:rPr>
              <a:t>shorter,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involves something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around.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instead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straight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convert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50">
              <a:latin typeface="Calibri"/>
              <a:cs typeface="Calibri"/>
            </a:endParaRPr>
          </a:p>
          <a:p>
            <a:pPr marL="152400" marR="288925" indent="-635">
              <a:lnSpc>
                <a:spcPct val="118300"/>
              </a:lnSpc>
            </a:pPr>
            <a:r>
              <a:rPr dirty="0" sz="1100" spc="-5">
                <a:latin typeface="Calibri"/>
                <a:cs typeface="Calibri"/>
              </a:rPr>
              <a:t>This won’t always work, but in this case all </a:t>
            </a:r>
            <a:r>
              <a:rPr dirty="0" sz="1100">
                <a:latin typeface="Calibri"/>
                <a:cs typeface="Calibri"/>
              </a:rPr>
              <a:t>we need to </a:t>
            </a:r>
            <a:r>
              <a:rPr dirty="0" sz="1100" spc="-5">
                <a:latin typeface="Calibri"/>
                <a:cs typeface="Calibri"/>
              </a:rPr>
              <a:t>do is recognize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sin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 </a:t>
            </a:r>
            <a:r>
              <a:rPr dirty="0" sz="1100" spc="-5">
                <a:latin typeface="Calibri"/>
                <a:cs typeface="Calibri"/>
              </a:rPr>
              <a:t>something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recognize.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 algn="r" marR="2828290">
              <a:lnSpc>
                <a:spcPct val="100000"/>
              </a:lnSpc>
              <a:spcBef>
                <a:spcPts val="75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algn="r" marR="2828290">
              <a:lnSpc>
                <a:spcPct val="100000"/>
              </a:lnSpc>
              <a:spcBef>
                <a:spcPts val="365"/>
              </a:spcBef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152400" marR="248920">
              <a:lnSpc>
                <a:spcPct val="110000"/>
              </a:lnSpc>
              <a:spcBef>
                <a:spcPts val="1285"/>
              </a:spcBef>
            </a:pP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(remember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three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circle!).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ahead and finish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out.</a:t>
            </a:r>
            <a:endParaRPr sz="1100">
              <a:latin typeface="Calibri"/>
              <a:cs typeface="Calibri"/>
            </a:endParaRPr>
          </a:p>
          <a:p>
            <a:pPr algn="r" marR="2821305">
              <a:lnSpc>
                <a:spcPct val="100000"/>
              </a:lnSpc>
              <a:spcBef>
                <a:spcPts val="335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 algn="r" marR="2821305">
              <a:lnSpc>
                <a:spcPct val="100000"/>
              </a:lnSpc>
              <a:spcBef>
                <a:spcPts val="520"/>
              </a:spcBef>
            </a:pP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18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29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marL="80010" marR="41275">
              <a:lnSpc>
                <a:spcPct val="110000"/>
              </a:lnSpc>
              <a:spcBef>
                <a:spcPts val="131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saw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sometimes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 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cylindrical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 won’t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easier,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062328"/>
            <a:ext cx="548640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want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generalize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 parts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previous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51824" y="1590493"/>
            <a:ext cx="3933190" cy="699770"/>
          </a:xfrm>
          <a:prstGeom prst="rect">
            <a:avLst/>
          </a:prstGeom>
        </p:spPr>
        <p:txBody>
          <a:bodyPr wrap="square" lIns="0" tIns="469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dirty="0" sz="1200" spc="-5">
                <a:latin typeface="Times New Roman"/>
                <a:cs typeface="Times New Roman"/>
              </a:rPr>
              <a:t>sphere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radius </a:t>
            </a:r>
            <a:r>
              <a:rPr dirty="0" sz="1200" i="1">
                <a:latin typeface="Times New Roman"/>
                <a:cs typeface="Times New Roman"/>
              </a:rPr>
              <a:t>a</a:t>
            </a:r>
            <a:r>
              <a:rPr dirty="0" sz="1200" spc="7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centered</a:t>
            </a:r>
            <a:r>
              <a:rPr dirty="0" sz="1200" spc="-5">
                <a:latin typeface="Times New Roman"/>
                <a:cs typeface="Times New Roman"/>
              </a:rPr>
              <a:t> at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origin</a:t>
            </a:r>
            <a:endParaRPr sz="1200">
              <a:latin typeface="Times New Roman"/>
              <a:cs typeface="Times New Roman"/>
            </a:endParaRPr>
          </a:p>
          <a:p>
            <a:pPr marL="14604">
              <a:lnSpc>
                <a:spcPct val="100000"/>
              </a:lnSpc>
              <a:spcBef>
                <a:spcPts val="300"/>
              </a:spcBef>
            </a:pP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one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t </a:t>
            </a:r>
            <a:r>
              <a:rPr dirty="0" sz="1200" spc="-15">
                <a:latin typeface="Times New Roman"/>
                <a:cs typeface="Times New Roman"/>
              </a:rPr>
              <a:t>m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k</a:t>
            </a:r>
            <a:r>
              <a:rPr dirty="0" sz="1200" spc="-10">
                <a:latin typeface="Times New Roman"/>
                <a:cs typeface="Times New Roman"/>
              </a:rPr>
              <a:t>e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 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ng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</a:t>
            </a:r>
            <a:r>
              <a:rPr dirty="0" sz="1250">
                <a:latin typeface="Times New Roman"/>
                <a:cs typeface="Times New Roman"/>
              </a:rPr>
              <a:t> </a:t>
            </a:r>
            <a:r>
              <a:rPr dirty="0" sz="1250" spc="-15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w</a:t>
            </a:r>
            <a:r>
              <a:rPr dirty="0" sz="1200">
                <a:latin typeface="Times New Roman"/>
                <a:cs typeface="Times New Roman"/>
              </a:rPr>
              <a:t>ith 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iti</a:t>
            </a:r>
            <a:r>
              <a:rPr dirty="0" sz="1200" spc="-20">
                <a:latin typeface="Times New Roman"/>
                <a:cs typeface="Times New Roman"/>
              </a:rPr>
              <a:t>v</a:t>
            </a:r>
            <a:r>
              <a:rPr dirty="0" sz="1200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x</a:t>
            </a:r>
            <a:r>
              <a:rPr dirty="0" sz="1200" spc="-5">
                <a:latin typeface="Times New Roman"/>
                <a:cs typeface="Times New Roman"/>
              </a:rPr>
              <a:t>is</a:t>
            </a:r>
            <a:endParaRPr sz="1200">
              <a:latin typeface="Times New Roman"/>
              <a:cs typeface="Times New Roman"/>
            </a:endParaRPr>
          </a:p>
          <a:p>
            <a:pPr marL="19685">
              <a:lnSpc>
                <a:spcPct val="100000"/>
              </a:lnSpc>
              <a:spcBef>
                <a:spcPts val="295"/>
              </a:spcBef>
            </a:pPr>
            <a:r>
              <a:rPr dirty="0" sz="1200" spc="-20">
                <a:latin typeface="Times New Roman"/>
                <a:cs typeface="Times New Roman"/>
              </a:rPr>
              <a:t>v</a:t>
            </a:r>
            <a:r>
              <a:rPr dirty="0" sz="1200" spc="-10">
                <a:latin typeface="Times New Roman"/>
                <a:cs typeface="Times New Roman"/>
              </a:rPr>
              <a:t>er</a:t>
            </a:r>
            <a:r>
              <a:rPr dirty="0" sz="1200">
                <a:latin typeface="Times New Roman"/>
                <a:cs typeface="Times New Roman"/>
              </a:rPr>
              <a:t>ti</a:t>
            </a:r>
            <a:r>
              <a:rPr dirty="0" sz="1200" spc="-10">
                <a:latin typeface="Times New Roman"/>
                <a:cs typeface="Times New Roman"/>
              </a:rPr>
              <a:t>ca</a:t>
            </a:r>
            <a:r>
              <a:rPr dirty="0" sz="1200">
                <a:latin typeface="Times New Roman"/>
                <a:cs typeface="Times New Roman"/>
              </a:rPr>
              <a:t>l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t </a:t>
            </a:r>
            <a:r>
              <a:rPr dirty="0" sz="1200" spc="-15">
                <a:latin typeface="Times New Roman"/>
                <a:cs typeface="Times New Roman"/>
              </a:rPr>
              <a:t>m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k</a:t>
            </a:r>
            <a:r>
              <a:rPr dirty="0" sz="1200" spc="-10">
                <a:latin typeface="Times New Roman"/>
                <a:cs typeface="Times New Roman"/>
              </a:rPr>
              <a:t>e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 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ng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</a:t>
            </a:r>
            <a:r>
              <a:rPr dirty="0" sz="1250">
                <a:latin typeface="Times New Roman"/>
                <a:cs typeface="Times New Roman"/>
              </a:rPr>
              <a:t> </a:t>
            </a:r>
            <a:r>
              <a:rPr dirty="0" sz="1250" spc="-1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w</a:t>
            </a:r>
            <a:r>
              <a:rPr dirty="0" sz="1200">
                <a:latin typeface="Times New Roman"/>
                <a:cs typeface="Times New Roman"/>
              </a:rPr>
              <a:t>ith 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iti</a:t>
            </a:r>
            <a:r>
              <a:rPr dirty="0" sz="1200" spc="-20">
                <a:latin typeface="Times New Roman"/>
                <a:cs typeface="Times New Roman"/>
              </a:rPr>
              <a:t>v</a:t>
            </a:r>
            <a:r>
              <a:rPr dirty="0" sz="1200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x</a:t>
            </a:r>
            <a:r>
              <a:rPr dirty="0" sz="1200" spc="-5">
                <a:latin typeface="Times New Roman"/>
                <a:cs typeface="Times New Roman"/>
              </a:rPr>
              <a:t>is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15994" y="1581944"/>
            <a:ext cx="370840" cy="708025"/>
          </a:xfrm>
          <a:prstGeom prst="rect">
            <a:avLst/>
          </a:prstGeom>
        </p:spPr>
        <p:txBody>
          <a:bodyPr wrap="square" lIns="0" tIns="49530" rIns="0" bIns="0" rtlCol="0" vert="horz">
            <a:spAutoFit/>
          </a:bodyPr>
          <a:lstStyle/>
          <a:p>
            <a:pPr marL="31750">
              <a:lnSpc>
                <a:spcPct val="100000"/>
              </a:lnSpc>
              <a:spcBef>
                <a:spcPts val="390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a</a:t>
            </a:r>
            <a:endParaRPr sz="1200">
              <a:latin typeface="Times New Roman"/>
              <a:cs typeface="Times New Roman"/>
            </a:endParaRPr>
          </a:p>
          <a:p>
            <a:pPr marL="14604">
              <a:lnSpc>
                <a:spcPct val="100000"/>
              </a:lnSpc>
              <a:spcBef>
                <a:spcPts val="290"/>
              </a:spcBef>
            </a:pP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</a:t>
            </a:r>
            <a:endParaRPr sz="12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5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</a:t>
            </a:r>
            <a:endParaRPr sz="125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6383" y="856488"/>
            <a:ext cx="6090285" cy="447040"/>
            <a:chOff x="786383" y="856488"/>
            <a:chExt cx="6090285" cy="4470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6383" y="856488"/>
              <a:ext cx="3544823" cy="446531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2" y="1196340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901608" y="1372783"/>
            <a:ext cx="4422775" cy="103187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>
                <a:latin typeface="Calibri"/>
                <a:cs typeface="Calibri"/>
              </a:rPr>
              <a:t>1.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Convert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Cartesian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 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50">
                <a:latin typeface="Symbol"/>
                <a:cs typeface="Symbol"/>
              </a:rPr>
              <a:t></a:t>
            </a:r>
            <a:r>
              <a:rPr dirty="0" baseline="4629" sz="1800" spc="-75">
                <a:latin typeface="Times New Roman"/>
                <a:cs typeface="Times New Roman"/>
              </a:rPr>
              <a:t>3,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4,1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4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into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Spherical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coordinates.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55049" y="2577194"/>
            <a:ext cx="320675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87729" y="2577194"/>
            <a:ext cx="410845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25086" y="2577194"/>
            <a:ext cx="304165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1760" y="2977339"/>
            <a:ext cx="1391285" cy="3829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determine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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972638" y="3613146"/>
            <a:ext cx="1197610" cy="259079"/>
            <a:chOff x="2972638" y="3613146"/>
            <a:chExt cx="1197610" cy="259079"/>
          </a:xfrm>
        </p:grpSpPr>
        <p:sp>
          <p:nvSpPr>
            <p:cNvPr id="11" name="object 11"/>
            <p:cNvSpPr/>
            <p:nvPr/>
          </p:nvSpPr>
          <p:spPr>
            <a:xfrm>
              <a:off x="2974228" y="3775334"/>
              <a:ext cx="15240" cy="13335"/>
            </a:xfrm>
            <a:custGeom>
              <a:avLst/>
              <a:gdLst/>
              <a:ahLst/>
              <a:cxnLst/>
              <a:rect l="l" t="t" r="r" b="b"/>
              <a:pathLst>
                <a:path w="15239" h="13335">
                  <a:moveTo>
                    <a:pt x="0" y="12846"/>
                  </a:moveTo>
                  <a:lnTo>
                    <a:pt x="1511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989339" y="3775334"/>
              <a:ext cx="37465" cy="96520"/>
            </a:xfrm>
            <a:custGeom>
              <a:avLst/>
              <a:gdLst/>
              <a:ahLst/>
              <a:cxnLst/>
              <a:rect l="l" t="t" r="r" b="b"/>
              <a:pathLst>
                <a:path w="37464" h="96520">
                  <a:moveTo>
                    <a:pt x="0" y="0"/>
                  </a:moveTo>
                  <a:lnTo>
                    <a:pt x="36982" y="9634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026322" y="3616759"/>
              <a:ext cx="40640" cy="255270"/>
            </a:xfrm>
            <a:custGeom>
              <a:avLst/>
              <a:gdLst/>
              <a:ahLst/>
              <a:cxnLst/>
              <a:rect l="l" t="t" r="r" b="b"/>
              <a:pathLst>
                <a:path w="40639" h="255270">
                  <a:moveTo>
                    <a:pt x="0" y="254922"/>
                  </a:moveTo>
                  <a:lnTo>
                    <a:pt x="405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066883" y="3616759"/>
              <a:ext cx="1103630" cy="0"/>
            </a:xfrm>
            <a:custGeom>
              <a:avLst/>
              <a:gdLst/>
              <a:ahLst/>
              <a:cxnLst/>
              <a:rect l="l" t="t" r="r" b="b"/>
              <a:pathLst>
                <a:path w="1103629" h="0">
                  <a:moveTo>
                    <a:pt x="0" y="0"/>
                  </a:moveTo>
                  <a:lnTo>
                    <a:pt x="110310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2972638" y="3613146"/>
              <a:ext cx="1197610" cy="259079"/>
            </a:xfrm>
            <a:custGeom>
              <a:avLst/>
              <a:gdLst/>
              <a:ahLst/>
              <a:cxnLst/>
              <a:rect l="l" t="t" r="r" b="b"/>
              <a:pathLst>
                <a:path w="1197610" h="259079">
                  <a:moveTo>
                    <a:pt x="57660" y="258535"/>
                  </a:moveTo>
                  <a:lnTo>
                    <a:pt x="50104" y="258535"/>
                  </a:lnTo>
                  <a:lnTo>
                    <a:pt x="12725" y="169011"/>
                  </a:lnTo>
                  <a:lnTo>
                    <a:pt x="3181" y="177040"/>
                  </a:lnTo>
                  <a:lnTo>
                    <a:pt x="0" y="173427"/>
                  </a:lnTo>
                  <a:lnTo>
                    <a:pt x="21075" y="155362"/>
                  </a:lnTo>
                  <a:lnTo>
                    <a:pt x="53683" y="236054"/>
                  </a:lnTo>
                  <a:lnTo>
                    <a:pt x="91461" y="0"/>
                  </a:lnTo>
                  <a:lnTo>
                    <a:pt x="1197349" y="0"/>
                  </a:lnTo>
                  <a:lnTo>
                    <a:pt x="1197349" y="7627"/>
                  </a:lnTo>
                  <a:lnTo>
                    <a:pt x="97426" y="7627"/>
                  </a:lnTo>
                  <a:lnTo>
                    <a:pt x="57660" y="25853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4332232" y="3655299"/>
            <a:ext cx="259079" cy="166370"/>
            <a:chOff x="4332232" y="3655299"/>
            <a:chExt cx="259079" cy="166370"/>
          </a:xfrm>
        </p:grpSpPr>
        <p:sp>
          <p:nvSpPr>
            <p:cNvPr id="17" name="object 17"/>
            <p:cNvSpPr/>
            <p:nvPr/>
          </p:nvSpPr>
          <p:spPr>
            <a:xfrm>
              <a:off x="4333425" y="3760078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831"/>
                  </a:moveTo>
                  <a:lnTo>
                    <a:pt x="1550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348934" y="3760078"/>
              <a:ext cx="37465" cy="61594"/>
            </a:xfrm>
            <a:custGeom>
              <a:avLst/>
              <a:gdLst/>
              <a:ahLst/>
              <a:cxnLst/>
              <a:rect l="l" t="t" r="r" b="b"/>
              <a:pathLst>
                <a:path w="37464" h="61595">
                  <a:moveTo>
                    <a:pt x="0" y="0"/>
                  </a:moveTo>
                  <a:lnTo>
                    <a:pt x="36982" y="61422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4385916" y="3658912"/>
              <a:ext cx="40640" cy="163195"/>
            </a:xfrm>
            <a:custGeom>
              <a:avLst/>
              <a:gdLst/>
              <a:ahLst/>
              <a:cxnLst/>
              <a:rect l="l" t="t" r="r" b="b"/>
              <a:pathLst>
                <a:path w="40639" h="163195">
                  <a:moveTo>
                    <a:pt x="0" y="162588"/>
                  </a:moveTo>
                  <a:lnTo>
                    <a:pt x="405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4426477" y="3658912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23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332232" y="3655299"/>
              <a:ext cx="259079" cy="166370"/>
            </a:xfrm>
            <a:custGeom>
              <a:avLst/>
              <a:gdLst/>
              <a:ahLst/>
              <a:cxnLst/>
              <a:rect l="l" t="t" r="r" b="b"/>
              <a:pathLst>
                <a:path w="259079" h="166370">
                  <a:moveTo>
                    <a:pt x="57660" y="166201"/>
                  </a:moveTo>
                  <a:lnTo>
                    <a:pt x="50104" y="166201"/>
                  </a:lnTo>
                  <a:lnTo>
                    <a:pt x="12725" y="109596"/>
                  </a:lnTo>
                  <a:lnTo>
                    <a:pt x="2385" y="116020"/>
                  </a:lnTo>
                  <a:lnTo>
                    <a:pt x="0" y="111604"/>
                  </a:lnTo>
                  <a:lnTo>
                    <a:pt x="21075" y="99961"/>
                  </a:lnTo>
                  <a:lnTo>
                    <a:pt x="54081" y="150143"/>
                  </a:lnTo>
                  <a:lnTo>
                    <a:pt x="91461" y="0"/>
                  </a:lnTo>
                  <a:lnTo>
                    <a:pt x="258478" y="0"/>
                  </a:lnTo>
                  <a:lnTo>
                    <a:pt x="258478" y="7627"/>
                  </a:lnTo>
                  <a:lnTo>
                    <a:pt x="97028" y="7627"/>
                  </a:lnTo>
                  <a:lnTo>
                    <a:pt x="57660" y="16620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 txBox="1"/>
          <p:nvPr/>
        </p:nvSpPr>
        <p:spPr>
          <a:xfrm>
            <a:off x="4420541" y="3640190"/>
            <a:ext cx="17843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26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30771" y="3603658"/>
            <a:ext cx="1301750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600" spc="-110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4</a:t>
            </a:r>
            <a:r>
              <a:rPr dirty="0" sz="1600" spc="-110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sz="1600" spc="-170">
                <a:latin typeface="Symbol"/>
                <a:cs typeface="Symbol"/>
              </a:rPr>
              <a:t>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600" spc="-110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 </a:t>
            </a:r>
            <a:r>
              <a:rPr dirty="0" baseline="63492" sz="1050" spc="-5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707026" y="3632006"/>
            <a:ext cx="240665" cy="22034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00" y="4073113"/>
            <a:ext cx="1565275" cy="3829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1315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495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</a:t>
            </a:r>
            <a:r>
              <a:rPr dirty="0" sz="1250" spc="-3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646172" y="4716266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68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7" name="object 27"/>
          <p:cNvGrpSpPr/>
          <p:nvPr/>
        </p:nvGrpSpPr>
        <p:grpSpPr>
          <a:xfrm>
            <a:off x="2924780" y="4712496"/>
            <a:ext cx="281940" cy="187325"/>
            <a:chOff x="2924780" y="4712496"/>
            <a:chExt cx="281940" cy="187325"/>
          </a:xfrm>
        </p:grpSpPr>
        <p:sp>
          <p:nvSpPr>
            <p:cNvPr id="28" name="object 28"/>
            <p:cNvSpPr/>
            <p:nvPr/>
          </p:nvSpPr>
          <p:spPr>
            <a:xfrm>
              <a:off x="2937875" y="4838901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731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2953354" y="4838901"/>
              <a:ext cx="37465" cy="60960"/>
            </a:xfrm>
            <a:custGeom>
              <a:avLst/>
              <a:gdLst/>
              <a:ahLst/>
              <a:cxnLst/>
              <a:rect l="l" t="t" r="r" b="b"/>
              <a:pathLst>
                <a:path w="37464" h="60960">
                  <a:moveTo>
                    <a:pt x="0" y="0"/>
                  </a:moveTo>
                  <a:lnTo>
                    <a:pt x="36909" y="6072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2990263" y="4738888"/>
              <a:ext cx="40640" cy="161290"/>
            </a:xfrm>
            <a:custGeom>
              <a:avLst/>
              <a:gdLst/>
              <a:ahLst/>
              <a:cxnLst/>
              <a:rect l="l" t="t" r="r" b="b"/>
              <a:pathLst>
                <a:path w="40639" h="161289">
                  <a:moveTo>
                    <a:pt x="0" y="160734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3030745" y="4738888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39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2936686" y="4735316"/>
              <a:ext cx="258445" cy="164465"/>
            </a:xfrm>
            <a:custGeom>
              <a:avLst/>
              <a:gdLst/>
              <a:ahLst/>
              <a:cxnLst/>
              <a:rect l="l" t="t" r="r" b="b"/>
              <a:pathLst>
                <a:path w="258444" h="164464">
                  <a:moveTo>
                    <a:pt x="57547" y="164306"/>
                  </a:moveTo>
                  <a:lnTo>
                    <a:pt x="50006" y="164306"/>
                  </a:lnTo>
                  <a:lnTo>
                    <a:pt x="12700" y="108347"/>
                  </a:lnTo>
                  <a:lnTo>
                    <a:pt x="2380" y="114697"/>
                  </a:lnTo>
                  <a:lnTo>
                    <a:pt x="0" y="110331"/>
                  </a:lnTo>
                  <a:lnTo>
                    <a:pt x="21033" y="98822"/>
                  </a:lnTo>
                  <a:lnTo>
                    <a:pt x="53975" y="148431"/>
                  </a:lnTo>
                  <a:lnTo>
                    <a:pt x="91281" y="0"/>
                  </a:lnTo>
                  <a:lnTo>
                    <a:pt x="257969" y="0"/>
                  </a:lnTo>
                  <a:lnTo>
                    <a:pt x="257969" y="7541"/>
                  </a:lnTo>
                  <a:lnTo>
                    <a:pt x="96837" y="7541"/>
                  </a:lnTo>
                  <a:lnTo>
                    <a:pt x="57547" y="1643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2924780" y="4716266"/>
              <a:ext cx="281940" cy="0"/>
            </a:xfrm>
            <a:custGeom>
              <a:avLst/>
              <a:gdLst/>
              <a:ahLst/>
              <a:cxnLst/>
              <a:rect l="l" t="t" r="r" b="b"/>
              <a:pathLst>
                <a:path w="281939" h="0">
                  <a:moveTo>
                    <a:pt x="0" y="0"/>
                  </a:moveTo>
                  <a:lnTo>
                    <a:pt x="28178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4" name="object 34"/>
          <p:cNvGrpSpPr/>
          <p:nvPr/>
        </p:nvGrpSpPr>
        <p:grpSpPr>
          <a:xfrm>
            <a:off x="4225342" y="4712496"/>
            <a:ext cx="281940" cy="187325"/>
            <a:chOff x="4225342" y="4712496"/>
            <a:chExt cx="281940" cy="187325"/>
          </a:xfrm>
        </p:grpSpPr>
        <p:sp>
          <p:nvSpPr>
            <p:cNvPr id="35" name="object 35"/>
            <p:cNvSpPr/>
            <p:nvPr/>
          </p:nvSpPr>
          <p:spPr>
            <a:xfrm>
              <a:off x="4238437" y="4838901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731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4253915" y="4838901"/>
              <a:ext cx="37465" cy="60960"/>
            </a:xfrm>
            <a:custGeom>
              <a:avLst/>
              <a:gdLst/>
              <a:ahLst/>
              <a:cxnLst/>
              <a:rect l="l" t="t" r="r" b="b"/>
              <a:pathLst>
                <a:path w="37464" h="60960">
                  <a:moveTo>
                    <a:pt x="0" y="0"/>
                  </a:moveTo>
                  <a:lnTo>
                    <a:pt x="36909" y="6072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4290825" y="4738888"/>
              <a:ext cx="40640" cy="161290"/>
            </a:xfrm>
            <a:custGeom>
              <a:avLst/>
              <a:gdLst/>
              <a:ahLst/>
              <a:cxnLst/>
              <a:rect l="l" t="t" r="r" b="b"/>
              <a:pathLst>
                <a:path w="40639" h="161289">
                  <a:moveTo>
                    <a:pt x="0" y="160734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4331307" y="4738888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39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4237248" y="4735316"/>
              <a:ext cx="258445" cy="164465"/>
            </a:xfrm>
            <a:custGeom>
              <a:avLst/>
              <a:gdLst/>
              <a:ahLst/>
              <a:cxnLst/>
              <a:rect l="l" t="t" r="r" b="b"/>
              <a:pathLst>
                <a:path w="258445" h="164464">
                  <a:moveTo>
                    <a:pt x="57547" y="164306"/>
                  </a:moveTo>
                  <a:lnTo>
                    <a:pt x="50005" y="164306"/>
                  </a:lnTo>
                  <a:lnTo>
                    <a:pt x="12699" y="108347"/>
                  </a:lnTo>
                  <a:lnTo>
                    <a:pt x="2380" y="114697"/>
                  </a:lnTo>
                  <a:lnTo>
                    <a:pt x="0" y="110331"/>
                  </a:lnTo>
                  <a:lnTo>
                    <a:pt x="21033" y="98822"/>
                  </a:lnTo>
                  <a:lnTo>
                    <a:pt x="53974" y="148431"/>
                  </a:lnTo>
                  <a:lnTo>
                    <a:pt x="91281" y="0"/>
                  </a:lnTo>
                  <a:lnTo>
                    <a:pt x="257969" y="0"/>
                  </a:lnTo>
                  <a:lnTo>
                    <a:pt x="257969" y="7541"/>
                  </a:lnTo>
                  <a:lnTo>
                    <a:pt x="96837" y="7541"/>
                  </a:lnTo>
                  <a:lnTo>
                    <a:pt x="57547" y="1643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4225342" y="4716266"/>
              <a:ext cx="281940" cy="0"/>
            </a:xfrm>
            <a:custGeom>
              <a:avLst/>
              <a:gdLst/>
              <a:ahLst/>
              <a:cxnLst/>
              <a:rect l="l" t="t" r="r" b="b"/>
              <a:pathLst>
                <a:path w="281939" h="0">
                  <a:moveTo>
                    <a:pt x="0" y="0"/>
                  </a:moveTo>
                  <a:lnTo>
                    <a:pt x="28178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/>
          <p:cNvSpPr txBox="1"/>
          <p:nvPr/>
        </p:nvSpPr>
        <p:spPr>
          <a:xfrm>
            <a:off x="4014207" y="4585303"/>
            <a:ext cx="11747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014873" y="4493226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315454" y="4493226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647734" y="4711906"/>
            <a:ext cx="55499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89255" algn="l"/>
              </a:tabLst>
            </a:pPr>
            <a:r>
              <a:rPr dirty="0" baseline="4444" sz="1875" spc="-44">
                <a:latin typeface="Symbol"/>
                <a:cs typeface="Symbol"/>
              </a:rPr>
              <a:t></a:t>
            </a:r>
            <a:r>
              <a:rPr dirty="0" baseline="4444" sz="1875" spc="-44">
                <a:latin typeface="Times New Roman"/>
                <a:cs typeface="Times New Roman"/>
              </a:rPr>
              <a:t>	</a:t>
            </a:r>
            <a:r>
              <a:rPr dirty="0" sz="1200" spc="-30">
                <a:latin typeface="Times New Roman"/>
                <a:cs typeface="Times New Roman"/>
              </a:rPr>
              <a:t>26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136642" y="4580995"/>
            <a:ext cx="78867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200" spc="5">
                <a:latin typeface="Times New Roman"/>
                <a:cs typeface="Times New Roman"/>
              </a:rPr>
              <a:t>cos</a:t>
            </a:r>
            <a:r>
              <a:rPr dirty="0" sz="1250" spc="5">
                <a:latin typeface="Symbol"/>
                <a:cs typeface="Symbol"/>
              </a:rPr>
              <a:t></a:t>
            </a:r>
            <a:r>
              <a:rPr dirty="0" sz="1250" spc="3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15">
                <a:latin typeface="Times New Roman"/>
                <a:cs typeface="Times New Roman"/>
              </a:rPr>
              <a:t> </a:t>
            </a:r>
            <a:r>
              <a:rPr dirty="0" baseline="34722" sz="1800" spc="-7" i="1">
                <a:latin typeface="Times New Roman"/>
                <a:cs typeface="Times New Roman"/>
              </a:rPr>
              <a:t>z</a:t>
            </a:r>
            <a:r>
              <a:rPr dirty="0" baseline="34722" sz="1800" spc="3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130888" y="4496401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551055" y="4581026"/>
            <a:ext cx="48260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50" spc="-35">
                <a:latin typeface="Symbol"/>
                <a:cs typeface="Symbol"/>
              </a:rPr>
              <a:t>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491258" y="4589213"/>
            <a:ext cx="6908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34722" sz="1800">
                <a:latin typeface="Symbol"/>
                <a:cs typeface="Symbol"/>
              </a:rPr>
              <a:t></a:t>
            </a:r>
            <a:r>
              <a:rPr dirty="0" baseline="34722" sz="180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1.3734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130888" y="4636000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299960" y="4720150"/>
            <a:ext cx="3263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26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130888" y="4734450"/>
            <a:ext cx="469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814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01700" y="5107909"/>
            <a:ext cx="2935605" cy="39370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 formula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1872042" y="5885308"/>
            <a:ext cx="428625" cy="0"/>
          </a:xfrm>
          <a:custGeom>
            <a:avLst/>
            <a:gdLst/>
            <a:ahLst/>
            <a:cxnLst/>
            <a:rect l="l" t="t" r="r" b="b"/>
            <a:pathLst>
              <a:path w="428625" h="0">
                <a:moveTo>
                  <a:pt x="0" y="0"/>
                </a:moveTo>
                <a:lnTo>
                  <a:pt x="42814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54" name="object 54"/>
          <p:cNvGrpSpPr/>
          <p:nvPr/>
        </p:nvGrpSpPr>
        <p:grpSpPr>
          <a:xfrm>
            <a:off x="2461932" y="5881535"/>
            <a:ext cx="1019175" cy="187325"/>
            <a:chOff x="2461932" y="5881535"/>
            <a:chExt cx="1019175" cy="187325"/>
          </a:xfrm>
        </p:grpSpPr>
        <p:sp>
          <p:nvSpPr>
            <p:cNvPr id="55" name="object 55"/>
            <p:cNvSpPr/>
            <p:nvPr/>
          </p:nvSpPr>
          <p:spPr>
            <a:xfrm>
              <a:off x="2475015" y="6007942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731"/>
                  </a:moveTo>
                  <a:lnTo>
                    <a:pt x="154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2490475" y="6007941"/>
              <a:ext cx="37465" cy="60960"/>
            </a:xfrm>
            <a:custGeom>
              <a:avLst/>
              <a:gdLst/>
              <a:ahLst/>
              <a:cxnLst/>
              <a:rect l="l" t="t" r="r" b="b"/>
              <a:pathLst>
                <a:path w="37464" h="60960">
                  <a:moveTo>
                    <a:pt x="0" y="0"/>
                  </a:moveTo>
                  <a:lnTo>
                    <a:pt x="36868" y="6072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2527344" y="5907929"/>
              <a:ext cx="40640" cy="161290"/>
            </a:xfrm>
            <a:custGeom>
              <a:avLst/>
              <a:gdLst/>
              <a:ahLst/>
              <a:cxnLst/>
              <a:rect l="l" t="t" r="r" b="b"/>
              <a:pathLst>
                <a:path w="40639" h="161289">
                  <a:moveTo>
                    <a:pt x="0" y="160733"/>
                  </a:moveTo>
                  <a:lnTo>
                    <a:pt x="4043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2567780" y="5907928"/>
              <a:ext cx="163830" cy="0"/>
            </a:xfrm>
            <a:custGeom>
              <a:avLst/>
              <a:gdLst/>
              <a:ahLst/>
              <a:cxnLst/>
              <a:rect l="l" t="t" r="r" b="b"/>
              <a:pathLst>
                <a:path w="163830" h="0">
                  <a:moveTo>
                    <a:pt x="0" y="0"/>
                  </a:moveTo>
                  <a:lnTo>
                    <a:pt x="16372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2473825" y="5904355"/>
              <a:ext cx="257810" cy="164465"/>
            </a:xfrm>
            <a:custGeom>
              <a:avLst/>
              <a:gdLst/>
              <a:ahLst/>
              <a:cxnLst/>
              <a:rect l="l" t="t" r="r" b="b"/>
              <a:pathLst>
                <a:path w="257810" h="164464">
                  <a:moveTo>
                    <a:pt x="57481" y="164306"/>
                  </a:moveTo>
                  <a:lnTo>
                    <a:pt x="49949" y="164306"/>
                  </a:lnTo>
                  <a:lnTo>
                    <a:pt x="12685" y="108346"/>
                  </a:lnTo>
                  <a:lnTo>
                    <a:pt x="2377" y="114697"/>
                  </a:lnTo>
                  <a:lnTo>
                    <a:pt x="0" y="110331"/>
                  </a:lnTo>
                  <a:lnTo>
                    <a:pt x="21010" y="98821"/>
                  </a:lnTo>
                  <a:lnTo>
                    <a:pt x="53913" y="148431"/>
                  </a:lnTo>
                  <a:lnTo>
                    <a:pt x="91179" y="0"/>
                  </a:lnTo>
                  <a:lnTo>
                    <a:pt x="257681" y="0"/>
                  </a:lnTo>
                  <a:lnTo>
                    <a:pt x="257681" y="7540"/>
                  </a:lnTo>
                  <a:lnTo>
                    <a:pt x="96728" y="7540"/>
                  </a:lnTo>
                  <a:lnTo>
                    <a:pt x="57481" y="1643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2461932" y="5885305"/>
              <a:ext cx="1019175" cy="0"/>
            </a:xfrm>
            <a:custGeom>
              <a:avLst/>
              <a:gdLst/>
              <a:ahLst/>
              <a:cxnLst/>
              <a:rect l="l" t="t" r="r" b="b"/>
              <a:pathLst>
                <a:path w="1019175" h="0">
                  <a:moveTo>
                    <a:pt x="0" y="0"/>
                  </a:moveTo>
                  <a:lnTo>
                    <a:pt x="101882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1" name="object 61"/>
          <p:cNvSpPr txBox="1"/>
          <p:nvPr/>
        </p:nvSpPr>
        <p:spPr>
          <a:xfrm>
            <a:off x="2561812" y="5662259"/>
            <a:ext cx="927100" cy="4559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94615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26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1.373</a:t>
            </a:r>
            <a:r>
              <a:rPr dirty="0" baseline="4629" sz="1800" spc="82">
                <a:latin typeface="Times New Roman"/>
                <a:cs typeface="Times New Roman"/>
              </a:rPr>
              <a:t>4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020085" y="5722187"/>
            <a:ext cx="33464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7114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491244" y="5861886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903528" y="5754334"/>
            <a:ext cx="11747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395512" y="5750077"/>
            <a:ext cx="451484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>
                <a:latin typeface="Times New Roman"/>
                <a:cs typeface="Times New Roman"/>
              </a:rPr>
              <a:t>cos</a:t>
            </a:r>
            <a:r>
              <a:rPr dirty="0" sz="1250">
                <a:latin typeface="Symbol"/>
                <a:cs typeface="Symbol"/>
              </a:rPr>
              <a:t></a:t>
            </a:r>
            <a:r>
              <a:rPr dirty="0" sz="125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508490" y="5750077"/>
            <a:ext cx="241490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535305" algn="l"/>
                <a:tab pos="918210" algn="l"/>
                <a:tab pos="1584325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0.6	</a:t>
            </a:r>
            <a:r>
              <a:rPr dirty="0" sz="1200" spc="-5">
                <a:latin typeface="Symbol"/>
                <a:cs typeface="Symbol"/>
              </a:rPr>
              <a:t>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3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cos	0.6</a:t>
            </a:r>
            <a:r>
              <a:rPr dirty="0" sz="1200" spc="38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0.9273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873606" y="5639487"/>
            <a:ext cx="422275" cy="448309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algn="ctr" marL="10795">
              <a:lnSpc>
                <a:spcPct val="100000"/>
              </a:lnSpc>
              <a:spcBef>
                <a:spcPts val="280"/>
              </a:spcBef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00"/>
              </a:spcBef>
            </a:pPr>
            <a:r>
              <a:rPr dirty="0" sz="1250" spc="-30">
                <a:latin typeface="Symbol"/>
                <a:cs typeface="Symbol"/>
              </a:rPr>
              <a:t></a:t>
            </a:r>
            <a:r>
              <a:rPr dirty="0" sz="1250" spc="-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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327917" y="5758303"/>
            <a:ext cx="109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850832" y="6288517"/>
            <a:ext cx="6068060" cy="1428750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 marL="63500" marR="247015">
              <a:lnSpc>
                <a:spcPct val="110900"/>
              </a:lnSpc>
              <a:spcBef>
                <a:spcPts val="7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 a</a:t>
            </a:r>
            <a:r>
              <a:rPr dirty="0" sz="1100" spc="-5">
                <a:latin typeface="Calibri"/>
                <a:cs typeface="Calibri"/>
              </a:rPr>
              <a:t> 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fourth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250" spc="10">
                <a:latin typeface="Symbol"/>
                <a:cs typeface="Symbol"/>
              </a:rPr>
              <a:t></a:t>
            </a:r>
            <a:r>
              <a:rPr dirty="0" baseline="-23809" sz="1050" spc="15">
                <a:latin typeface="Times New Roman"/>
                <a:cs typeface="Times New Roman"/>
              </a:rPr>
              <a:t>2</a:t>
            </a:r>
            <a:r>
              <a:rPr dirty="0" baseline="-23809" sz="105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45">
                <a:latin typeface="Times New Roman"/>
                <a:cs typeface="Times New Roman"/>
              </a:rPr>
              <a:t>2</a:t>
            </a:r>
            <a:r>
              <a:rPr dirty="0" sz="1250" spc="-45">
                <a:latin typeface="Symbol"/>
                <a:cs typeface="Symbol"/>
              </a:rPr>
              <a:t></a:t>
            </a:r>
            <a:r>
              <a:rPr dirty="0" sz="125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0.9273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5.3559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 system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our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45"/>
              </a:spcBef>
            </a:pP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fourth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250" spc="-5">
                <a:latin typeface="Symbol"/>
                <a:cs typeface="Symbol"/>
              </a:rPr>
              <a:t>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 spc="419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Spherical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0" name="object 70"/>
          <p:cNvGrpSpPr/>
          <p:nvPr/>
        </p:nvGrpSpPr>
        <p:grpSpPr>
          <a:xfrm>
            <a:off x="3062401" y="7990168"/>
            <a:ext cx="259079" cy="164465"/>
            <a:chOff x="3062401" y="7990168"/>
            <a:chExt cx="259079" cy="164465"/>
          </a:xfrm>
        </p:grpSpPr>
        <p:sp>
          <p:nvSpPr>
            <p:cNvPr id="71" name="object 71"/>
            <p:cNvSpPr/>
            <p:nvPr/>
          </p:nvSpPr>
          <p:spPr>
            <a:xfrm>
              <a:off x="3063597" y="8093752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90">
                  <a:moveTo>
                    <a:pt x="0" y="8731"/>
                  </a:moveTo>
                  <a:lnTo>
                    <a:pt x="1554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3079137" y="8093752"/>
              <a:ext cx="37465" cy="60960"/>
            </a:xfrm>
            <a:custGeom>
              <a:avLst/>
              <a:gdLst/>
              <a:ahLst/>
              <a:cxnLst/>
              <a:rect l="l" t="t" r="r" b="b"/>
              <a:pathLst>
                <a:path w="37464" h="60959">
                  <a:moveTo>
                    <a:pt x="0" y="0"/>
                  </a:moveTo>
                  <a:lnTo>
                    <a:pt x="37057" y="6072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3116194" y="7993739"/>
              <a:ext cx="40640" cy="161290"/>
            </a:xfrm>
            <a:custGeom>
              <a:avLst/>
              <a:gdLst/>
              <a:ahLst/>
              <a:cxnLst/>
              <a:rect l="l" t="t" r="r" b="b"/>
              <a:pathLst>
                <a:path w="40639" h="161290">
                  <a:moveTo>
                    <a:pt x="0" y="160733"/>
                  </a:moveTo>
                  <a:lnTo>
                    <a:pt x="406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3156838" y="7993739"/>
              <a:ext cx="165100" cy="0"/>
            </a:xfrm>
            <a:custGeom>
              <a:avLst/>
              <a:gdLst/>
              <a:ahLst/>
              <a:cxnLst/>
              <a:rect l="l" t="t" r="r" b="b"/>
              <a:pathLst>
                <a:path w="165100" h="0">
                  <a:moveTo>
                    <a:pt x="0" y="0"/>
                  </a:moveTo>
                  <a:lnTo>
                    <a:pt x="16456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3062401" y="7990168"/>
              <a:ext cx="259079" cy="164465"/>
            </a:xfrm>
            <a:custGeom>
              <a:avLst/>
              <a:gdLst/>
              <a:ahLst/>
              <a:cxnLst/>
              <a:rect l="l" t="t" r="r" b="b"/>
              <a:pathLst>
                <a:path w="259079" h="164465">
                  <a:moveTo>
                    <a:pt x="57777" y="164305"/>
                  </a:moveTo>
                  <a:lnTo>
                    <a:pt x="50206" y="164305"/>
                  </a:lnTo>
                  <a:lnTo>
                    <a:pt x="12750" y="108346"/>
                  </a:lnTo>
                  <a:lnTo>
                    <a:pt x="2390" y="114696"/>
                  </a:lnTo>
                  <a:lnTo>
                    <a:pt x="0" y="110331"/>
                  </a:lnTo>
                  <a:lnTo>
                    <a:pt x="21118" y="98821"/>
                  </a:lnTo>
                  <a:lnTo>
                    <a:pt x="54191" y="148430"/>
                  </a:lnTo>
                  <a:lnTo>
                    <a:pt x="91647" y="0"/>
                  </a:lnTo>
                  <a:lnTo>
                    <a:pt x="259004" y="0"/>
                  </a:lnTo>
                  <a:lnTo>
                    <a:pt x="259004" y="7540"/>
                  </a:lnTo>
                  <a:lnTo>
                    <a:pt x="97226" y="7540"/>
                  </a:lnTo>
                  <a:lnTo>
                    <a:pt x="57777" y="16430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6" name="object 76"/>
          <p:cNvSpPr txBox="1"/>
          <p:nvPr/>
        </p:nvSpPr>
        <p:spPr>
          <a:xfrm>
            <a:off x="2984356" y="7882220"/>
            <a:ext cx="76200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150" spc="-325">
                <a:latin typeface="Symbol"/>
                <a:cs typeface="Symbol"/>
              </a:rPr>
              <a:t></a:t>
            </a:r>
            <a:endParaRPr sz="2150">
              <a:latin typeface="Symbol"/>
              <a:cs typeface="Symbol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2970553" y="7943138"/>
            <a:ext cx="1372870" cy="318135"/>
            <a:chOff x="2970553" y="7943138"/>
            <a:chExt cx="1372870" cy="318135"/>
          </a:xfrm>
        </p:grpSpPr>
        <p:sp>
          <p:nvSpPr>
            <p:cNvPr id="78" name="object 78"/>
            <p:cNvSpPr/>
            <p:nvPr/>
          </p:nvSpPr>
          <p:spPr>
            <a:xfrm>
              <a:off x="2974338" y="7943336"/>
              <a:ext cx="0" cy="317500"/>
            </a:xfrm>
            <a:custGeom>
              <a:avLst/>
              <a:gdLst/>
              <a:ahLst/>
              <a:cxnLst/>
              <a:rect l="l" t="t" r="r" b="b"/>
              <a:pathLst>
                <a:path w="0" h="317500">
                  <a:moveTo>
                    <a:pt x="0" y="0"/>
                  </a:moveTo>
                  <a:lnTo>
                    <a:pt x="0" y="317498"/>
                  </a:lnTo>
                </a:path>
              </a:pathLst>
            </a:custGeom>
            <a:ln w="75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4339094" y="7943336"/>
              <a:ext cx="0" cy="317500"/>
            </a:xfrm>
            <a:custGeom>
              <a:avLst/>
              <a:gdLst/>
              <a:ahLst/>
              <a:cxnLst/>
              <a:rect l="l" t="t" r="r" b="b"/>
              <a:pathLst>
                <a:path w="0" h="317500">
                  <a:moveTo>
                    <a:pt x="0" y="0"/>
                  </a:moveTo>
                  <a:lnTo>
                    <a:pt x="0" y="317498"/>
                  </a:lnTo>
                </a:path>
              </a:pathLst>
            </a:custGeom>
            <a:ln w="75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2970752" y="7946908"/>
              <a:ext cx="1372870" cy="0"/>
            </a:xfrm>
            <a:custGeom>
              <a:avLst/>
              <a:gdLst/>
              <a:ahLst/>
              <a:cxnLst/>
              <a:rect l="l" t="t" r="r" b="b"/>
              <a:pathLst>
                <a:path w="1372870" h="0">
                  <a:moveTo>
                    <a:pt x="0" y="0"/>
                  </a:moveTo>
                  <a:lnTo>
                    <a:pt x="137232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2970752" y="8256867"/>
              <a:ext cx="1372870" cy="0"/>
            </a:xfrm>
            <a:custGeom>
              <a:avLst/>
              <a:gdLst/>
              <a:ahLst/>
              <a:cxnLst/>
              <a:rect l="l" t="t" r="r" b="b"/>
              <a:pathLst>
                <a:path w="1372870" h="0">
                  <a:moveTo>
                    <a:pt x="0" y="0"/>
                  </a:moveTo>
                  <a:lnTo>
                    <a:pt x="137232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2" name="object 82"/>
          <p:cNvSpPr txBox="1"/>
          <p:nvPr/>
        </p:nvSpPr>
        <p:spPr>
          <a:xfrm>
            <a:off x="3125515" y="7854440"/>
            <a:ext cx="1229360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75">
                <a:latin typeface="Times New Roman"/>
                <a:cs typeface="Times New Roman"/>
              </a:rPr>
              <a:t>6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5.355</a:t>
            </a:r>
            <a:r>
              <a:rPr dirty="0" sz="1200" spc="-20">
                <a:latin typeface="Times New Roman"/>
                <a:cs typeface="Times New Roman"/>
              </a:rPr>
              <a:t>9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1.373</a:t>
            </a:r>
            <a:r>
              <a:rPr dirty="0" sz="1200" spc="60">
                <a:latin typeface="Times New Roman"/>
                <a:cs typeface="Times New Roman"/>
              </a:rPr>
              <a:t>4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endParaRPr baseline="-5167" sz="3225">
              <a:latin typeface="Symbol"/>
              <a:cs typeface="Symbol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896111" y="848868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 txBox="1"/>
          <p:nvPr/>
        </p:nvSpPr>
        <p:spPr>
          <a:xfrm>
            <a:off x="901700" y="8840382"/>
            <a:ext cx="461327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>
                <a:latin typeface="Calibri"/>
                <a:cs typeface="Calibri"/>
              </a:rPr>
              <a:t>2.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Convert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Cartesian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 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1,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7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Spherical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coordinates.</a:t>
            </a:r>
            <a:endParaRPr baseline="5050" sz="16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2021-10-13T13:21:54Z</dcterms:created>
  <dcterms:modified xsi:type="dcterms:W3CDTF">2021-10-13T13:21:54Z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2021-03-04T00:00:00Z</vt:filetime>
  </property>
  <property fmtid="{D5CDD505-2E9C-101B-9397-08002B2CF9AE}" pid="3" name="LastSaved">
    <vt:filetime>2021-10-13T00:00:00Z</vt:filetime>
  </property>
</Properties>
</file>